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46" r:id="rId3"/>
    <p:sldId id="348" r:id="rId4"/>
    <p:sldId id="311" r:id="rId5"/>
    <p:sldId id="349" r:id="rId6"/>
    <p:sldId id="350" r:id="rId7"/>
    <p:sldId id="327" r:id="rId8"/>
    <p:sldId id="351" r:id="rId9"/>
    <p:sldId id="352" r:id="rId10"/>
    <p:sldId id="353" r:id="rId11"/>
    <p:sldId id="354" r:id="rId12"/>
    <p:sldId id="355" r:id="rId13"/>
    <p:sldId id="3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3B0D5-53B3-4FC8-8085-D755BBDC37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3D1E103F-56EE-4C29-9B6B-B684D4D13F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Divine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Direction</a:t>
          </a:r>
        </a:p>
      </dgm:t>
    </dgm:pt>
    <dgm:pt modelId="{4D9635DD-DAFE-4199-8215-FF80AF865C71}" type="parTrans" cxnId="{38D7C564-42C7-4495-A76A-11D80632CFA9}">
      <dgm:prSet/>
      <dgm:spPr/>
      <dgm:t>
        <a:bodyPr/>
        <a:lstStyle/>
        <a:p>
          <a:endParaRPr lang="en-US"/>
        </a:p>
      </dgm:t>
    </dgm:pt>
    <dgm:pt modelId="{FFBE2A99-247E-40A0-893C-0EE0D21F0189}" type="sibTrans" cxnId="{38D7C564-42C7-4495-A76A-11D80632CFA9}">
      <dgm:prSet/>
      <dgm:spPr/>
      <dgm:t>
        <a:bodyPr/>
        <a:lstStyle/>
        <a:p>
          <a:endParaRPr lang="en-US"/>
        </a:p>
      </dgm:t>
    </dgm:pt>
    <dgm:pt modelId="{3C1AEA1E-1E76-4B79-B270-3FE6A61E34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Objective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Factors</a:t>
          </a:r>
        </a:p>
      </dgm:t>
    </dgm:pt>
    <dgm:pt modelId="{7E75D253-CF4C-4785-92EF-1C27EB9250B8}" type="parTrans" cxnId="{10402CE9-CC9B-47BD-9B56-14EC0E71675E}">
      <dgm:prSet/>
      <dgm:spPr/>
      <dgm:t>
        <a:bodyPr/>
        <a:lstStyle/>
        <a:p>
          <a:endParaRPr lang="en-US"/>
        </a:p>
      </dgm:t>
    </dgm:pt>
    <dgm:pt modelId="{0388D6E0-08A8-4204-9B13-EFFA4CF1A41B}" type="sibTrans" cxnId="{10402CE9-CC9B-47BD-9B56-14EC0E71675E}">
      <dgm:prSet/>
      <dgm:spPr/>
      <dgm:t>
        <a:bodyPr/>
        <a:lstStyle/>
        <a:p>
          <a:endParaRPr lang="en-US"/>
        </a:p>
      </dgm:t>
    </dgm:pt>
    <dgm:pt modelId="{88C84FD9-9CE4-4F6F-8831-E5BC270CDF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Subjective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Factors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CC0A980-A5C1-4FDC-B33C-35673DD821FA}" type="parTrans" cxnId="{EC448540-0856-401E-90C4-0E4874A3A0FE}">
      <dgm:prSet/>
      <dgm:spPr/>
      <dgm:t>
        <a:bodyPr/>
        <a:lstStyle/>
        <a:p>
          <a:endParaRPr lang="en-US"/>
        </a:p>
      </dgm:t>
    </dgm:pt>
    <dgm:pt modelId="{877414B1-90B9-4FF3-8D4D-8459D322E569}" type="sibTrans" cxnId="{EC448540-0856-401E-90C4-0E4874A3A0FE}">
      <dgm:prSet/>
      <dgm:spPr/>
      <dgm:t>
        <a:bodyPr/>
        <a:lstStyle/>
        <a:p>
          <a:endParaRPr lang="en-US"/>
        </a:p>
      </dgm:t>
    </dgm:pt>
    <dgm:pt modelId="{97411308-B180-4363-A367-F76FDA0EFBA9}" type="pres">
      <dgm:prSet presAssocID="{EF33B0D5-53B3-4FC8-8085-D755BBDC37E7}" presName="compositeShape" presStyleCnt="0">
        <dgm:presLayoutVars>
          <dgm:chMax val="7"/>
          <dgm:dir/>
          <dgm:resizeHandles val="exact"/>
        </dgm:presLayoutVars>
      </dgm:prSet>
      <dgm:spPr/>
    </dgm:pt>
    <dgm:pt modelId="{9A0AAC9C-397F-4F89-B6C1-70620EBDFA92}" type="pres">
      <dgm:prSet presAssocID="{3D1E103F-56EE-4C29-9B6B-B684D4D13FD6}" presName="circ1" presStyleLbl="vennNode1" presStyleIdx="0" presStyleCnt="3"/>
      <dgm:spPr/>
    </dgm:pt>
    <dgm:pt modelId="{E93F93A8-9176-45B2-9976-DA2127EF9793}" type="pres">
      <dgm:prSet presAssocID="{3D1E103F-56EE-4C29-9B6B-B684D4D13FD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1F2CAD-C98B-491B-BBDF-B38E7D7271B3}" type="pres">
      <dgm:prSet presAssocID="{3C1AEA1E-1E76-4B79-B270-3FE6A61E343E}" presName="circ2" presStyleLbl="vennNode1" presStyleIdx="1" presStyleCnt="3" custLinFactNeighborY="5316"/>
      <dgm:spPr/>
    </dgm:pt>
    <dgm:pt modelId="{5B68EDAC-1307-4671-A10D-50C93F5D2DC1}" type="pres">
      <dgm:prSet presAssocID="{3C1AEA1E-1E76-4B79-B270-3FE6A61E34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67BD4E-102E-4C89-8F01-43A3CE47CDBB}" type="pres">
      <dgm:prSet presAssocID="{88C84FD9-9CE4-4F6F-8831-E5BC270CDF25}" presName="circ3" presStyleLbl="vennNode1" presStyleIdx="2" presStyleCnt="3"/>
      <dgm:spPr/>
    </dgm:pt>
    <dgm:pt modelId="{D4B39B01-0E9F-4C29-AB1C-B6CF30E28C4E}" type="pres">
      <dgm:prSet presAssocID="{88C84FD9-9CE4-4F6F-8831-E5BC270CDF2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4BB4E28-19B2-49E9-93BC-C32825A94283}" type="presOf" srcId="{3C1AEA1E-1E76-4B79-B270-3FE6A61E343E}" destId="{0D1F2CAD-C98B-491B-BBDF-B38E7D7271B3}" srcOrd="0" destOrd="0" presId="urn:microsoft.com/office/officeart/2005/8/layout/venn1"/>
    <dgm:cxn modelId="{EC448540-0856-401E-90C4-0E4874A3A0FE}" srcId="{EF33B0D5-53B3-4FC8-8085-D755BBDC37E7}" destId="{88C84FD9-9CE4-4F6F-8831-E5BC270CDF25}" srcOrd="2" destOrd="0" parTransId="{8CC0A980-A5C1-4FDC-B33C-35673DD821FA}" sibTransId="{877414B1-90B9-4FF3-8D4D-8459D322E569}"/>
    <dgm:cxn modelId="{EFF13241-C68D-4BA4-84F3-2B557F0402C2}" type="presOf" srcId="{3C1AEA1E-1E76-4B79-B270-3FE6A61E343E}" destId="{5B68EDAC-1307-4671-A10D-50C93F5D2DC1}" srcOrd="1" destOrd="0" presId="urn:microsoft.com/office/officeart/2005/8/layout/venn1"/>
    <dgm:cxn modelId="{38D7C564-42C7-4495-A76A-11D80632CFA9}" srcId="{EF33B0D5-53B3-4FC8-8085-D755BBDC37E7}" destId="{3D1E103F-56EE-4C29-9B6B-B684D4D13FD6}" srcOrd="0" destOrd="0" parTransId="{4D9635DD-DAFE-4199-8215-FF80AF865C71}" sibTransId="{FFBE2A99-247E-40A0-893C-0EE0D21F0189}"/>
    <dgm:cxn modelId="{F119C971-8EE6-4358-B45F-C8041CE57984}" type="presOf" srcId="{88C84FD9-9CE4-4F6F-8831-E5BC270CDF25}" destId="{D4B39B01-0E9F-4C29-AB1C-B6CF30E28C4E}" srcOrd="1" destOrd="0" presId="urn:microsoft.com/office/officeart/2005/8/layout/venn1"/>
    <dgm:cxn modelId="{A39A1B72-82AC-41B4-9A76-B55A0B9E08C3}" type="presOf" srcId="{EF33B0D5-53B3-4FC8-8085-D755BBDC37E7}" destId="{97411308-B180-4363-A367-F76FDA0EFBA9}" srcOrd="0" destOrd="0" presId="urn:microsoft.com/office/officeart/2005/8/layout/venn1"/>
    <dgm:cxn modelId="{C3421CBD-2D46-4B30-A5D2-5DCB24C727B4}" type="presOf" srcId="{3D1E103F-56EE-4C29-9B6B-B684D4D13FD6}" destId="{E93F93A8-9176-45B2-9976-DA2127EF9793}" srcOrd="1" destOrd="0" presId="urn:microsoft.com/office/officeart/2005/8/layout/venn1"/>
    <dgm:cxn modelId="{05A321CF-A3FA-474E-8CD0-528E1B1303F5}" type="presOf" srcId="{3D1E103F-56EE-4C29-9B6B-B684D4D13FD6}" destId="{9A0AAC9C-397F-4F89-B6C1-70620EBDFA92}" srcOrd="0" destOrd="0" presId="urn:microsoft.com/office/officeart/2005/8/layout/venn1"/>
    <dgm:cxn modelId="{3A6C44DD-2BFB-45C4-887F-6970CCBE926F}" type="presOf" srcId="{88C84FD9-9CE4-4F6F-8831-E5BC270CDF25}" destId="{BA67BD4E-102E-4C89-8F01-43A3CE47CDBB}" srcOrd="0" destOrd="0" presId="urn:microsoft.com/office/officeart/2005/8/layout/venn1"/>
    <dgm:cxn modelId="{10402CE9-CC9B-47BD-9B56-14EC0E71675E}" srcId="{EF33B0D5-53B3-4FC8-8085-D755BBDC37E7}" destId="{3C1AEA1E-1E76-4B79-B270-3FE6A61E343E}" srcOrd="1" destOrd="0" parTransId="{7E75D253-CF4C-4785-92EF-1C27EB9250B8}" sibTransId="{0388D6E0-08A8-4204-9B13-EFFA4CF1A41B}"/>
    <dgm:cxn modelId="{CF34C276-58E7-4599-ACBC-C54D3F5C4FC2}" type="presParOf" srcId="{97411308-B180-4363-A367-F76FDA0EFBA9}" destId="{9A0AAC9C-397F-4F89-B6C1-70620EBDFA92}" srcOrd="0" destOrd="0" presId="urn:microsoft.com/office/officeart/2005/8/layout/venn1"/>
    <dgm:cxn modelId="{2B348081-9B5A-4046-BFBF-F4201EFE64F9}" type="presParOf" srcId="{97411308-B180-4363-A367-F76FDA0EFBA9}" destId="{E93F93A8-9176-45B2-9976-DA2127EF9793}" srcOrd="1" destOrd="0" presId="urn:microsoft.com/office/officeart/2005/8/layout/venn1"/>
    <dgm:cxn modelId="{F08D53BE-1A20-46D7-B8CA-6D11EEC8FD3D}" type="presParOf" srcId="{97411308-B180-4363-A367-F76FDA0EFBA9}" destId="{0D1F2CAD-C98B-491B-BBDF-B38E7D7271B3}" srcOrd="2" destOrd="0" presId="urn:microsoft.com/office/officeart/2005/8/layout/venn1"/>
    <dgm:cxn modelId="{6CAA27FF-7FD3-4CF3-9FB8-C1106B8D77CB}" type="presParOf" srcId="{97411308-B180-4363-A367-F76FDA0EFBA9}" destId="{5B68EDAC-1307-4671-A10D-50C93F5D2DC1}" srcOrd="3" destOrd="0" presId="urn:microsoft.com/office/officeart/2005/8/layout/venn1"/>
    <dgm:cxn modelId="{30950FA9-BF85-463E-9856-9B4F35EAE69A}" type="presParOf" srcId="{97411308-B180-4363-A367-F76FDA0EFBA9}" destId="{BA67BD4E-102E-4C89-8F01-43A3CE47CDBB}" srcOrd="4" destOrd="0" presId="urn:microsoft.com/office/officeart/2005/8/layout/venn1"/>
    <dgm:cxn modelId="{05179F97-07BD-4271-B4F1-28277BA21A7E}" type="presParOf" srcId="{97411308-B180-4363-A367-F76FDA0EFBA9}" destId="{D4B39B01-0E9F-4C29-AB1C-B6CF30E28C4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AAC9C-397F-4F89-B6C1-70620EBDFA92}">
      <dsp:nvSpPr>
        <dsp:cNvPr id="0" name=""/>
        <dsp:cNvSpPr/>
      </dsp:nvSpPr>
      <dsp:spPr>
        <a:xfrm>
          <a:off x="846424" y="357852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Divine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Direction</a:t>
          </a:r>
        </a:p>
      </dsp:txBody>
      <dsp:txXfrm>
        <a:off x="1159191" y="768359"/>
        <a:ext cx="1720216" cy="1055587"/>
      </dsp:txXfrm>
    </dsp:sp>
    <dsp:sp modelId="{0D1F2CAD-C98B-491B-BBDF-B38E7D7271B3}">
      <dsp:nvSpPr>
        <dsp:cNvPr id="0" name=""/>
        <dsp:cNvSpPr/>
      </dsp:nvSpPr>
      <dsp:spPr>
        <a:xfrm>
          <a:off x="1692849" y="1948646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Objective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Factors</a:t>
          </a:r>
        </a:p>
      </dsp:txBody>
      <dsp:txXfrm>
        <a:off x="2410258" y="2554632"/>
        <a:ext cx="1407450" cy="1290162"/>
      </dsp:txXfrm>
    </dsp:sp>
    <dsp:sp modelId="{BA67BD4E-102E-4C89-8F01-43A3CE47CDBB}">
      <dsp:nvSpPr>
        <dsp:cNvPr id="0" name=""/>
        <dsp:cNvSpPr/>
      </dsp:nvSpPr>
      <dsp:spPr>
        <a:xfrm>
          <a:off x="0" y="1823946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Subjective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Factors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0891" y="2429932"/>
        <a:ext cx="1407450" cy="1290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8B8BC-68C7-424A-8C05-93DA67721FA9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16F1-E3E7-4A2B-A714-A7F274BC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D69676E3-79C1-4E15-81E7-816BBAD05A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54E981DD-1212-450F-BFE2-23AB8C7F9B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D05FF60-3182-4D97-8145-C0BDB32064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B059A8-F980-4CC9-919F-6E85C206E743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8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8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B6BD806-8734-49D3-BA8A-D0D73E24C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453D1A0-2BCA-4889-93EB-66EF98A00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81260"/>
      </p:ext>
    </p:extLst>
  </p:cSld>
  <p:clrMapOvr>
    <a:masterClrMapping/>
  </p:clrMapOvr>
  <p:transition spd="med" advTm="41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B4F0FA0-BC07-4309-9935-070E86EF8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4899AF6-2562-40CB-9A80-0F94A3AE7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2487"/>
      </p:ext>
    </p:extLst>
  </p:cSld>
  <p:clrMapOvr>
    <a:masterClrMapping/>
  </p:clrMapOvr>
  <p:transition spd="med" advTm="4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7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1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0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2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642C-8CCF-4989-843D-45F5D322BBCB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DF54-481B-4368-BE9B-C2A70D0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6411-6374-418E-B09E-246BC3EB5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Selecting a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Area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F39E3-7189-4078-85FF-9FB065849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i="1" dirty="0"/>
          </a:p>
          <a:p>
            <a:r>
              <a:rPr lang="en-US" i="1" dirty="0"/>
              <a:t>Three Primary Factors to Assess</a:t>
            </a:r>
          </a:p>
          <a:p>
            <a:endParaRPr lang="en-US" i="1" dirty="0"/>
          </a:p>
          <a:p>
            <a:r>
              <a:rPr lang="en-US" sz="1600" i="1" dirty="0"/>
              <a:t>Henry Vosburgh, Midwest Church Extension</a:t>
            </a:r>
          </a:p>
        </p:txBody>
      </p:sp>
    </p:spTree>
    <p:extLst>
      <p:ext uri="{BB962C8B-B14F-4D97-AF65-F5344CB8AC3E}">
        <p14:creationId xmlns:p14="http://schemas.microsoft.com/office/powerpoint/2010/main" val="5070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7836569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i="1" dirty="0"/>
              <a:t>Assess for Specific Profiles</a:t>
            </a:r>
          </a:p>
          <a:p>
            <a:endParaRPr lang="en-US" sz="3200" b="1" i="1" dirty="0"/>
          </a:p>
          <a:p>
            <a:pPr marL="514350" indent="-514350">
              <a:buAutoNum type="alphaUcPeriod" startAt="3"/>
            </a:pPr>
            <a:r>
              <a:rPr lang="en-US" sz="3200" dirty="0"/>
              <a:t>Personal / Team Compatibility Profile</a:t>
            </a:r>
          </a:p>
          <a:p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/>
              <a:t>Field &gt;&gt;&gt; Plant Leader Selection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kind of leader can thrive in a given</a:t>
            </a:r>
          </a:p>
          <a:p>
            <a:pPr lvl="1"/>
            <a:r>
              <a:rPr lang="en-US" sz="3200" dirty="0"/>
              <a:t>	area?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62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7894469" cy="6494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i="1" dirty="0"/>
              <a:t>Assess for Specific Profiles</a:t>
            </a:r>
          </a:p>
          <a:p>
            <a:endParaRPr lang="en-US" sz="3200" b="1" i="1" dirty="0"/>
          </a:p>
          <a:p>
            <a:pPr marL="514350" indent="-514350">
              <a:buAutoNum type="alphaUcPeriod" startAt="3"/>
            </a:pPr>
            <a:r>
              <a:rPr lang="en-US" sz="3200" dirty="0"/>
              <a:t>Personal / Team Compatibility Profile</a:t>
            </a:r>
          </a:p>
          <a:p>
            <a:endParaRPr lang="en-US" sz="3200" dirty="0"/>
          </a:p>
          <a:p>
            <a:r>
              <a:rPr lang="en-US" sz="3200" dirty="0"/>
              <a:t>2. 	 Plant Leader &gt;&gt;&gt; Field Selection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Are you the kind of leader to serve in a </a:t>
            </a:r>
          </a:p>
          <a:p>
            <a:pPr lvl="1"/>
            <a:r>
              <a:rPr lang="en-US" sz="3200" dirty="0"/>
              <a:t>	given area?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Planter or Waterer?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i="1" dirty="0"/>
              <a:t>All plant leaders must profile as builders!</a:t>
            </a:r>
            <a:endParaRPr lang="en-US" sz="3200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Family needs?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Health, Skills, Equipping?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84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8007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/>
              <a:t>II.	Assess for Network Potential</a:t>
            </a:r>
          </a:p>
          <a:p>
            <a:endParaRPr lang="en-US" sz="3200" b="1" i="1" dirty="0"/>
          </a:p>
          <a:p>
            <a:pPr algn="ctr"/>
            <a:r>
              <a:rPr lang="en-US" sz="3200" dirty="0"/>
              <a:t>Use of network assets is dependent on</a:t>
            </a:r>
          </a:p>
          <a:p>
            <a:pPr algn="ctr"/>
            <a:r>
              <a:rPr lang="en-US" sz="3200" dirty="0"/>
              <a:t>degree of proximity</a:t>
            </a:r>
          </a:p>
          <a:p>
            <a:endParaRPr lang="en-US" sz="3200" b="1" dirty="0"/>
          </a:p>
          <a:p>
            <a:pPr>
              <a:lnSpc>
                <a:spcPct val="150000"/>
              </a:lnSpc>
            </a:pPr>
            <a:r>
              <a:rPr lang="en-US" sz="3200" i="1" dirty="0"/>
              <a:t>Presumptive Consideration:</a:t>
            </a:r>
          </a:p>
          <a:p>
            <a:pPr algn="ctr">
              <a:lnSpc>
                <a:spcPct val="150000"/>
              </a:lnSpc>
            </a:pPr>
            <a:r>
              <a:rPr lang="en-US" sz="3200" dirty="0"/>
              <a:t>Familiarity ratio to burden</a:t>
            </a:r>
          </a:p>
          <a:p>
            <a:pPr algn="ctr"/>
            <a:r>
              <a:rPr lang="en-US" sz="3200" dirty="0"/>
              <a:t>improves with proximity.</a:t>
            </a:r>
          </a:p>
        </p:txBody>
      </p:sp>
    </p:spTree>
    <p:extLst>
      <p:ext uri="{BB962C8B-B14F-4D97-AF65-F5344CB8AC3E}">
        <p14:creationId xmlns:p14="http://schemas.microsoft.com/office/powerpoint/2010/main" val="36426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829926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/>
              <a:t>III. Assess for Strategic Value</a:t>
            </a:r>
          </a:p>
          <a:p>
            <a:endParaRPr lang="en-US" sz="3200" b="1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Great Commission coverage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Risk / Reward:</a:t>
            </a:r>
          </a:p>
          <a:p>
            <a:pPr lvl="1"/>
            <a:r>
              <a:rPr lang="en-US" sz="3200" dirty="0"/>
              <a:t>	Does establishing this witness lead to more</a:t>
            </a:r>
          </a:p>
          <a:p>
            <a:pPr lvl="1"/>
            <a:r>
              <a:rPr lang="en-US" sz="3200" dirty="0"/>
              <a:t>	advancement?</a:t>
            </a:r>
          </a:p>
        </p:txBody>
      </p:sp>
    </p:spTree>
    <p:extLst>
      <p:ext uri="{BB962C8B-B14F-4D97-AF65-F5344CB8AC3E}">
        <p14:creationId xmlns:p14="http://schemas.microsoft.com/office/powerpoint/2010/main" val="265511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2">
            <a:extLst>
              <a:ext uri="{FF2B5EF4-FFF2-40B4-BE49-F238E27FC236}">
                <a16:creationId xmlns:a16="http://schemas.microsoft.com/office/drawing/2014/main" id="{80F7C92C-883D-4D8C-8446-F029395C8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81815" y="274638"/>
            <a:ext cx="6856413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Berlin Sans FB Demi" panose="020E0802020502020306" pitchFamily="34" charset="0"/>
              </a:rPr>
              <a:t>The Shape of MCESP</a:t>
            </a:r>
          </a:p>
        </p:txBody>
      </p:sp>
      <p:grpSp>
        <p:nvGrpSpPr>
          <p:cNvPr id="2" name="Diagram 3">
            <a:extLst>
              <a:ext uri="{FF2B5EF4-FFF2-40B4-BE49-F238E27FC236}">
                <a16:creationId xmlns:a16="http://schemas.microsoft.com/office/drawing/2014/main" id="{07859DBE-D196-42ED-BB22-D808DB8854B5}"/>
              </a:ext>
            </a:extLst>
          </p:cNvPr>
          <p:cNvGrpSpPr>
            <a:grpSpLocks/>
          </p:cNvGrpSpPr>
          <p:nvPr/>
        </p:nvGrpSpPr>
        <p:grpSpPr bwMode="auto">
          <a:xfrm>
            <a:off x="1081815" y="1600200"/>
            <a:ext cx="6856413" cy="4570413"/>
            <a:chOff x="288" y="1017"/>
            <a:chExt cx="4416" cy="2832"/>
          </a:xfrm>
        </p:grpSpPr>
        <p:sp>
          <p:nvSpPr>
            <p:cNvPr id="3" name="_s1028">
              <a:extLst>
                <a:ext uri="{FF2B5EF4-FFF2-40B4-BE49-F238E27FC236}">
                  <a16:creationId xmlns:a16="http://schemas.microsoft.com/office/drawing/2014/main" id="{A19337AF-2011-492A-85E4-9EC4D30E89B0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965" y="1498"/>
              <a:ext cx="1062" cy="106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_s1029">
              <a:extLst>
                <a:ext uri="{FF2B5EF4-FFF2-40B4-BE49-F238E27FC236}">
                  <a16:creationId xmlns:a16="http://schemas.microsoft.com/office/drawing/2014/main" id="{C02A7680-7D34-4830-9EFE-E74DBFD9B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" y="1127"/>
              <a:ext cx="10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anose="020E0802020502020306" pitchFamily="34" charset="0"/>
                </a:rPr>
                <a:t>Core Values</a:t>
              </a:r>
            </a:p>
          </p:txBody>
        </p:sp>
        <p:sp>
          <p:nvSpPr>
            <p:cNvPr id="5" name="_s1030">
              <a:extLst>
                <a:ext uri="{FF2B5EF4-FFF2-40B4-BE49-F238E27FC236}">
                  <a16:creationId xmlns:a16="http://schemas.microsoft.com/office/drawing/2014/main" id="{3B5EA01C-FED1-4173-BE9F-A465C959BA39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2349" y="1777"/>
              <a:ext cx="1062" cy="106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_s1031">
              <a:extLst>
                <a:ext uri="{FF2B5EF4-FFF2-40B4-BE49-F238E27FC236}">
                  <a16:creationId xmlns:a16="http://schemas.microsoft.com/office/drawing/2014/main" id="{E409FCDE-69A8-406E-BE59-33C1B5FC1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1846"/>
              <a:ext cx="10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anose="020E0802020502020306" pitchFamily="34" charset="0"/>
                </a:rPr>
                <a:t>Purpose</a:t>
              </a:r>
            </a:p>
          </p:txBody>
        </p:sp>
        <p:sp>
          <p:nvSpPr>
            <p:cNvPr id="7" name="_s1032">
              <a:extLst>
                <a:ext uri="{FF2B5EF4-FFF2-40B4-BE49-F238E27FC236}">
                  <a16:creationId xmlns:a16="http://schemas.microsoft.com/office/drawing/2014/main" id="{7E51D9FD-C3D5-44C5-B2D1-DA4BAB32F541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2202" y="2228"/>
              <a:ext cx="1062" cy="106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_s1033">
              <a:extLst>
                <a:ext uri="{FF2B5EF4-FFF2-40B4-BE49-F238E27FC236}">
                  <a16:creationId xmlns:a16="http://schemas.microsoft.com/office/drawing/2014/main" id="{9FC722CD-CC3F-4457-8B32-3811F95A7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8" y="3275"/>
              <a:ext cx="10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anose="020E0802020502020306" pitchFamily="34" charset="0"/>
                </a:rPr>
                <a:t>Distinctives</a:t>
              </a:r>
            </a:p>
          </p:txBody>
        </p:sp>
        <p:sp>
          <p:nvSpPr>
            <p:cNvPr id="9" name="_s1034">
              <a:extLst>
                <a:ext uri="{FF2B5EF4-FFF2-40B4-BE49-F238E27FC236}">
                  <a16:creationId xmlns:a16="http://schemas.microsoft.com/office/drawing/2014/main" id="{C6F393C8-8B7D-4AC8-BD61-5E9139B9C133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728" y="2228"/>
              <a:ext cx="1062" cy="1062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4670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_s1035">
              <a:extLst>
                <a:ext uri="{FF2B5EF4-FFF2-40B4-BE49-F238E27FC236}">
                  <a16:creationId xmlns:a16="http://schemas.microsoft.com/office/drawing/2014/main" id="{8B9EB8AF-6B55-4B72-AC41-8A90AE14D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275"/>
              <a:ext cx="10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anose="020E0802020502020306" pitchFamily="34" charset="0"/>
                </a:rPr>
                <a:t>Objectives</a:t>
              </a:r>
            </a:p>
          </p:txBody>
        </p:sp>
        <p:sp>
          <p:nvSpPr>
            <p:cNvPr id="11" name="_s1036">
              <a:extLst>
                <a:ext uri="{FF2B5EF4-FFF2-40B4-BE49-F238E27FC236}">
                  <a16:creationId xmlns:a16="http://schemas.microsoft.com/office/drawing/2014/main" id="{9D7184CF-237E-423D-8A5D-07E0359E75D8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581" y="1777"/>
              <a:ext cx="1062" cy="106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467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_s1037">
              <a:extLst>
                <a:ext uri="{FF2B5EF4-FFF2-40B4-BE49-F238E27FC236}">
                  <a16:creationId xmlns:a16="http://schemas.microsoft.com/office/drawing/2014/main" id="{C5068CB8-3678-4476-B078-E17FEB6A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1846"/>
              <a:ext cx="10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anose="020E0802020502020306" pitchFamily="34" charset="0"/>
                </a:rPr>
                <a:t>Specific Goals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3865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Content Placeholder 5" descr="SaveMeFlow.JPG">
            <a:extLst>
              <a:ext uri="{FF2B5EF4-FFF2-40B4-BE49-F238E27FC236}">
                <a16:creationId xmlns:a16="http://schemas.microsoft.com/office/drawing/2014/main" id="{890E2F19-9D07-4C20-B690-EB94C65ABC32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74593"/>
            <a:ext cx="7935913" cy="5638800"/>
          </a:xfrm>
          <a:noFill/>
        </p:spPr>
      </p:pic>
    </p:spTree>
    <p:extLst>
      <p:ext uri="{BB962C8B-B14F-4D97-AF65-F5344CB8AC3E}">
        <p14:creationId xmlns:p14="http://schemas.microsoft.com/office/powerpoint/2010/main" val="1842365008"/>
      </p:ext>
    </p:extLst>
  </p:cSld>
  <p:clrMapOvr>
    <a:masterClrMapping/>
  </p:clrMapOvr>
  <p:transition advClick="0" advTm="8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>
            <a:extLst>
              <a:ext uri="{FF2B5EF4-FFF2-40B4-BE49-F238E27FC236}">
                <a16:creationId xmlns:a16="http://schemas.microsoft.com/office/drawing/2014/main" id="{6D0A1AEF-04A3-4191-B225-7D30BF382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598" y="274638"/>
            <a:ext cx="6937375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Berlin Sans FB Demi" pitchFamily="34" charset="0"/>
              </a:rPr>
              <a:t>Viability Assessment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7EB1221-537A-44E9-B0B9-29EA95F4A4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474186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>
                <a:latin typeface="Californian FB" panose="0207040306080B030204" pitchFamily="18" charset="0"/>
              </a:rPr>
              <a:t>PRIORITIZING TARGETS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Un-churched population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Degree of Gospel witness and ministry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Potential for networking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Presence of a "core group"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"Macedonian Call"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fornian FB" panose="0207040306080B030204" pitchFamily="18" charset="0"/>
              </a:rPr>
              <a:t>Other, including Subjective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>
                <a:latin typeface="Californian FB" panose="0207040306080B030204" pitchFamily="18" charset="0"/>
              </a:rPr>
              <a:t>factors and Divine Direction.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E20CB40-3F3E-4454-80D5-1D087234D5BB}"/>
              </a:ext>
            </a:extLst>
          </p:cNvPr>
          <p:cNvGraphicFramePr/>
          <p:nvPr/>
        </p:nvGraphicFramePr>
        <p:xfrm>
          <a:off x="4743450" y="1554163"/>
          <a:ext cx="4038600" cy="45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41" name="Line 19">
            <a:extLst>
              <a:ext uri="{FF2B5EF4-FFF2-40B4-BE49-F238E27FC236}">
                <a16:creationId xmlns:a16="http://schemas.microsoft.com/office/drawing/2014/main" id="{EFAB51E5-08C2-4A1F-A2C5-5FC049DA15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4650" y="4087813"/>
            <a:ext cx="0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20">
            <a:extLst>
              <a:ext uri="{FF2B5EF4-FFF2-40B4-BE49-F238E27FC236}">
                <a16:creationId xmlns:a16="http://schemas.microsoft.com/office/drawing/2014/main" id="{C2522353-E7D5-4737-8B46-43C04A91C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38" y="5572125"/>
            <a:ext cx="2039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" b="1">
                <a:latin typeface="Arial" panose="020B0604020202020204" pitchFamily="34" charset="0"/>
              </a:rPr>
              <a:t>Priority Target</a:t>
            </a:r>
          </a:p>
        </p:txBody>
      </p:sp>
      <p:pic>
        <p:nvPicPr>
          <p:cNvPr id="39943" name="Picture 6" descr="SAVEME04">
            <a:extLst>
              <a:ext uri="{FF2B5EF4-FFF2-40B4-BE49-F238E27FC236}">
                <a16:creationId xmlns:a16="http://schemas.microsoft.com/office/drawing/2014/main" id="{0B4DFBF1-5E25-44EF-9219-69718E07974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47816" r="81519" b="27235"/>
          <a:stretch>
            <a:fillRect/>
          </a:stretch>
        </p:blipFill>
        <p:spPr>
          <a:xfrm>
            <a:off x="1752600" y="5072066"/>
            <a:ext cx="1676400" cy="1201737"/>
          </a:xfrm>
          <a:noFill/>
        </p:spPr>
      </p:pic>
    </p:spTree>
    <p:extLst>
      <p:ext uri="{BB962C8B-B14F-4D97-AF65-F5344CB8AC3E}">
        <p14:creationId xmlns:p14="http://schemas.microsoft.com/office/powerpoint/2010/main" val="2850742502"/>
      </p:ext>
    </p:extLst>
  </p:cSld>
  <p:clrMapOvr>
    <a:masterClrMapping/>
  </p:clrMapOvr>
  <p:transition advClick="0" advTm="3265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39939" grpId="0" build="p"/>
      <p:bldGraphic spid="2" grpId="0">
        <p:bldAsOne/>
      </p:bldGraphic>
      <p:bldP spid="39941" grpId="0" animBg="1"/>
      <p:bldP spid="399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DE10-91F8-481A-99B3-9FDFD4944425}"/>
              </a:ext>
            </a:extLst>
          </p:cNvPr>
          <p:cNvSpPr txBox="1">
            <a:spLocks/>
          </p:cNvSpPr>
          <p:nvPr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Selecting a Target Area:</a:t>
            </a:r>
          </a:p>
          <a:p>
            <a:r>
              <a:rPr lang="en-US" i="1" dirty="0"/>
              <a:t>Three Primary Factors to Assess</a:t>
            </a:r>
          </a:p>
          <a:p>
            <a:endParaRPr lang="en-US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/>
              <a:t>Assess for Specific Profiles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/>
              <a:t>Assess for Networking Potential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/>
              <a:t>Assess for Strategic Value</a:t>
            </a:r>
          </a:p>
        </p:txBody>
      </p:sp>
    </p:spTree>
    <p:extLst>
      <p:ext uri="{BB962C8B-B14F-4D97-AF65-F5344CB8AC3E}">
        <p14:creationId xmlns:p14="http://schemas.microsoft.com/office/powerpoint/2010/main" val="20844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635686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i="1" dirty="0"/>
              <a:t>Assess for Specific Profiles</a:t>
            </a:r>
          </a:p>
          <a:p>
            <a:endParaRPr lang="en-US" sz="3200" b="1" i="1" dirty="0"/>
          </a:p>
          <a:p>
            <a:pPr marL="514350" indent="-514350">
              <a:buAutoNum type="alphaUcPeriod"/>
            </a:pPr>
            <a:r>
              <a:rPr lang="en-US" sz="3200" dirty="0"/>
              <a:t>Geographic / Demographic Profile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fields are open?</a:t>
            </a:r>
          </a:p>
        </p:txBody>
      </p:sp>
    </p:spTree>
    <p:extLst>
      <p:ext uri="{BB962C8B-B14F-4D97-AF65-F5344CB8AC3E}">
        <p14:creationId xmlns:p14="http://schemas.microsoft.com/office/powerpoint/2010/main" val="2427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0">
            <a:extLst>
              <a:ext uri="{FF2B5EF4-FFF2-40B4-BE49-F238E27FC236}">
                <a16:creationId xmlns:a16="http://schemas.microsoft.com/office/drawing/2014/main" id="{6EEC59A2-8B7D-4F1A-A1D2-E0DDC6ABB280}"/>
              </a:ext>
            </a:extLst>
          </p:cNvPr>
          <p:cNvGrpSpPr>
            <a:grpSpLocks/>
          </p:cNvGrpSpPr>
          <p:nvPr/>
        </p:nvGrpSpPr>
        <p:grpSpPr bwMode="auto">
          <a:xfrm rot="206575">
            <a:off x="533400" y="533400"/>
            <a:ext cx="7315200" cy="5867400"/>
            <a:chOff x="2682" y="744"/>
            <a:chExt cx="1566" cy="1422"/>
          </a:xfrm>
        </p:grpSpPr>
        <p:sp>
          <p:nvSpPr>
            <p:cNvPr id="23565" name="IA">
              <a:extLst>
                <a:ext uri="{FF2B5EF4-FFF2-40B4-BE49-F238E27FC236}">
                  <a16:creationId xmlns:a16="http://schemas.microsoft.com/office/drawing/2014/main" id="{8142B125-086D-4970-8A78-14F002E0B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194"/>
              <a:ext cx="624" cy="408"/>
            </a:xfrm>
            <a:custGeom>
              <a:avLst/>
              <a:gdLst>
                <a:gd name="T0" fmla="*/ 432421298 w 311"/>
                <a:gd name="T1" fmla="*/ 2948642 h 270"/>
                <a:gd name="T2" fmla="*/ 396828564 w 311"/>
                <a:gd name="T3" fmla="*/ 3256694 h 270"/>
                <a:gd name="T4" fmla="*/ 541068654 w 311"/>
                <a:gd name="T5" fmla="*/ 3612934 h 270"/>
                <a:gd name="T6" fmla="*/ 648484173 w 311"/>
                <a:gd name="T7" fmla="*/ 3922693 h 270"/>
                <a:gd name="T8" fmla="*/ 867623440 w 311"/>
                <a:gd name="T9" fmla="*/ 4374822 h 270"/>
                <a:gd name="T10" fmla="*/ 976283125 w 311"/>
                <a:gd name="T11" fmla="*/ 4705741 h 270"/>
                <a:gd name="T12" fmla="*/ 976283125 w 311"/>
                <a:gd name="T13" fmla="*/ 4999615 h 270"/>
                <a:gd name="T14" fmla="*/ 1012003828 w 311"/>
                <a:gd name="T15" fmla="*/ 5356321 h 270"/>
                <a:gd name="T16" fmla="*/ 1121251563 w 311"/>
                <a:gd name="T17" fmla="*/ 5404648 h 270"/>
                <a:gd name="T18" fmla="*/ 1265630933 w 311"/>
                <a:gd name="T19" fmla="*/ 5649325 h 270"/>
                <a:gd name="T20" fmla="*/ 1337316790 w 311"/>
                <a:gd name="T21" fmla="*/ 6009282 h 270"/>
                <a:gd name="T22" fmla="*/ 1417602235 w 311"/>
                <a:gd name="T23" fmla="*/ 6370680 h 270"/>
                <a:gd name="T24" fmla="*/ 1373179575 w 311"/>
                <a:gd name="T25" fmla="*/ 6795789 h 270"/>
                <a:gd name="T26" fmla="*/ 1373179575 w 311"/>
                <a:gd name="T27" fmla="*/ 7659011 h 270"/>
                <a:gd name="T28" fmla="*/ 1597538476 w 311"/>
                <a:gd name="T29" fmla="*/ 7909145 h 270"/>
                <a:gd name="T30" fmla="*/ 2147483646 w 311"/>
                <a:gd name="T31" fmla="*/ 7904912 h 270"/>
                <a:gd name="T32" fmla="*/ 2147483646 w 311"/>
                <a:gd name="T33" fmla="*/ 7554974 h 270"/>
                <a:gd name="T34" fmla="*/ 2147483646 w 311"/>
                <a:gd name="T35" fmla="*/ 8020638 h 270"/>
                <a:gd name="T36" fmla="*/ 2147483646 w 311"/>
                <a:gd name="T37" fmla="*/ 8202988 h 270"/>
                <a:gd name="T38" fmla="*/ 2147483646 w 311"/>
                <a:gd name="T39" fmla="*/ 7909145 h 270"/>
                <a:gd name="T40" fmla="*/ 2147483646 w 311"/>
                <a:gd name="T41" fmla="*/ 7593554 h 270"/>
                <a:gd name="T42" fmla="*/ 2147483646 w 311"/>
                <a:gd name="T43" fmla="*/ 7234058 h 270"/>
                <a:gd name="T44" fmla="*/ 2147483646 w 311"/>
                <a:gd name="T45" fmla="*/ 6951982 h 270"/>
                <a:gd name="T46" fmla="*/ 2147483646 w 311"/>
                <a:gd name="T47" fmla="*/ 6247755 h 270"/>
                <a:gd name="T48" fmla="*/ 2147483646 w 311"/>
                <a:gd name="T49" fmla="*/ 5594049 h 270"/>
                <a:gd name="T50" fmla="*/ 2147483646 w 311"/>
                <a:gd name="T51" fmla="*/ 5284543 h 270"/>
                <a:gd name="T52" fmla="*/ 2147483646 w 311"/>
                <a:gd name="T53" fmla="*/ 4999615 h 270"/>
                <a:gd name="T54" fmla="*/ 2147483646 w 311"/>
                <a:gd name="T55" fmla="*/ 4525133 h 270"/>
                <a:gd name="T56" fmla="*/ 2147483646 w 311"/>
                <a:gd name="T57" fmla="*/ 3738524 h 270"/>
                <a:gd name="T58" fmla="*/ 2147483646 w 311"/>
                <a:gd name="T59" fmla="*/ 3378175 h 270"/>
                <a:gd name="T60" fmla="*/ 2147483646 w 311"/>
                <a:gd name="T61" fmla="*/ 3153337 h 270"/>
                <a:gd name="T62" fmla="*/ 2147483646 w 311"/>
                <a:gd name="T63" fmla="*/ 2675155 h 270"/>
                <a:gd name="T64" fmla="*/ 2147483646 w 311"/>
                <a:gd name="T65" fmla="*/ 2516787 h 270"/>
                <a:gd name="T66" fmla="*/ 2147483646 w 311"/>
                <a:gd name="T67" fmla="*/ 2076637 h 270"/>
                <a:gd name="T68" fmla="*/ 2147483646 w 311"/>
                <a:gd name="T69" fmla="*/ 1842256 h 270"/>
                <a:gd name="T70" fmla="*/ 2147483646 w 311"/>
                <a:gd name="T71" fmla="*/ 1462293 h 270"/>
                <a:gd name="T72" fmla="*/ 2147483646 w 311"/>
                <a:gd name="T73" fmla="*/ 878945 h 270"/>
                <a:gd name="T74" fmla="*/ 2147483646 w 311"/>
                <a:gd name="T75" fmla="*/ 398268 h 270"/>
                <a:gd name="T76" fmla="*/ 2147483646 w 311"/>
                <a:gd name="T77" fmla="*/ 158901 h 270"/>
                <a:gd name="T78" fmla="*/ 2147483646 w 311"/>
                <a:gd name="T79" fmla="*/ 0 h 270"/>
                <a:gd name="T80" fmla="*/ 2147483646 w 311"/>
                <a:gd name="T81" fmla="*/ 225545 h 270"/>
                <a:gd name="T82" fmla="*/ 323202849 w 311"/>
                <a:gd name="T83" fmla="*/ 340824 h 270"/>
                <a:gd name="T84" fmla="*/ 71412677 w 311"/>
                <a:gd name="T85" fmla="*/ 478274 h 270"/>
                <a:gd name="T86" fmla="*/ 143284600 w 311"/>
                <a:gd name="T87" fmla="*/ 839025 h 270"/>
                <a:gd name="T88" fmla="*/ 107413452 w 311"/>
                <a:gd name="T89" fmla="*/ 1068918 h 270"/>
                <a:gd name="T90" fmla="*/ 323202849 w 311"/>
                <a:gd name="T91" fmla="*/ 1374245 h 270"/>
                <a:gd name="T92" fmla="*/ 251381755 w 311"/>
                <a:gd name="T93" fmla="*/ 1697945 h 270"/>
                <a:gd name="T94" fmla="*/ 71412677 w 311"/>
                <a:gd name="T95" fmla="*/ 2076637 h 270"/>
                <a:gd name="T96" fmla="*/ 35591895 w 311"/>
                <a:gd name="T97" fmla="*/ 2390912 h 270"/>
                <a:gd name="T98" fmla="*/ 287490644 w 311"/>
                <a:gd name="T99" fmla="*/ 2912853 h 270"/>
                <a:gd name="T100" fmla="*/ 287490644 w 311"/>
                <a:gd name="T101" fmla="*/ 2912853 h 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11"/>
                <a:gd name="T154" fmla="*/ 0 h 270"/>
                <a:gd name="T155" fmla="*/ 311 w 311"/>
                <a:gd name="T156" fmla="*/ 270 h 27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11" h="270">
                  <a:moveTo>
                    <a:pt x="8" y="96"/>
                  </a:moveTo>
                  <a:lnTo>
                    <a:pt x="12" y="97"/>
                  </a:lnTo>
                  <a:lnTo>
                    <a:pt x="12" y="103"/>
                  </a:lnTo>
                  <a:lnTo>
                    <a:pt x="11" y="107"/>
                  </a:lnTo>
                  <a:lnTo>
                    <a:pt x="14" y="113"/>
                  </a:lnTo>
                  <a:lnTo>
                    <a:pt x="15" y="119"/>
                  </a:lnTo>
                  <a:lnTo>
                    <a:pt x="15" y="124"/>
                  </a:lnTo>
                  <a:lnTo>
                    <a:pt x="18" y="129"/>
                  </a:lnTo>
                  <a:lnTo>
                    <a:pt x="19" y="135"/>
                  </a:lnTo>
                  <a:lnTo>
                    <a:pt x="24" y="144"/>
                  </a:lnTo>
                  <a:lnTo>
                    <a:pt x="24" y="149"/>
                  </a:lnTo>
                  <a:lnTo>
                    <a:pt x="27" y="155"/>
                  </a:lnTo>
                  <a:lnTo>
                    <a:pt x="28" y="160"/>
                  </a:lnTo>
                  <a:lnTo>
                    <a:pt x="27" y="165"/>
                  </a:lnTo>
                  <a:lnTo>
                    <a:pt x="27" y="172"/>
                  </a:lnTo>
                  <a:lnTo>
                    <a:pt x="28" y="177"/>
                  </a:lnTo>
                  <a:lnTo>
                    <a:pt x="27" y="178"/>
                  </a:lnTo>
                  <a:lnTo>
                    <a:pt x="31" y="178"/>
                  </a:lnTo>
                  <a:lnTo>
                    <a:pt x="31" y="184"/>
                  </a:lnTo>
                  <a:lnTo>
                    <a:pt x="35" y="186"/>
                  </a:lnTo>
                  <a:lnTo>
                    <a:pt x="34" y="193"/>
                  </a:lnTo>
                  <a:lnTo>
                    <a:pt x="37" y="198"/>
                  </a:lnTo>
                  <a:lnTo>
                    <a:pt x="36" y="205"/>
                  </a:lnTo>
                  <a:lnTo>
                    <a:pt x="39" y="210"/>
                  </a:lnTo>
                  <a:lnTo>
                    <a:pt x="38" y="217"/>
                  </a:lnTo>
                  <a:lnTo>
                    <a:pt x="38" y="224"/>
                  </a:lnTo>
                  <a:lnTo>
                    <a:pt x="40" y="236"/>
                  </a:lnTo>
                  <a:lnTo>
                    <a:pt x="38" y="252"/>
                  </a:lnTo>
                  <a:lnTo>
                    <a:pt x="42" y="256"/>
                  </a:lnTo>
                  <a:lnTo>
                    <a:pt x="44" y="261"/>
                  </a:lnTo>
                  <a:lnTo>
                    <a:pt x="98" y="261"/>
                  </a:lnTo>
                  <a:lnTo>
                    <a:pt x="132" y="260"/>
                  </a:lnTo>
                  <a:lnTo>
                    <a:pt x="207" y="254"/>
                  </a:lnTo>
                  <a:lnTo>
                    <a:pt x="239" y="249"/>
                  </a:lnTo>
                  <a:lnTo>
                    <a:pt x="242" y="256"/>
                  </a:lnTo>
                  <a:lnTo>
                    <a:pt x="250" y="264"/>
                  </a:lnTo>
                  <a:lnTo>
                    <a:pt x="253" y="269"/>
                  </a:lnTo>
                  <a:lnTo>
                    <a:pt x="255" y="270"/>
                  </a:lnTo>
                  <a:lnTo>
                    <a:pt x="258" y="266"/>
                  </a:lnTo>
                  <a:lnTo>
                    <a:pt x="258" y="261"/>
                  </a:lnTo>
                  <a:lnTo>
                    <a:pt x="255" y="256"/>
                  </a:lnTo>
                  <a:lnTo>
                    <a:pt x="259" y="250"/>
                  </a:lnTo>
                  <a:lnTo>
                    <a:pt x="268" y="244"/>
                  </a:lnTo>
                  <a:lnTo>
                    <a:pt x="270" y="238"/>
                  </a:lnTo>
                  <a:lnTo>
                    <a:pt x="270" y="232"/>
                  </a:lnTo>
                  <a:lnTo>
                    <a:pt x="270" y="229"/>
                  </a:lnTo>
                  <a:lnTo>
                    <a:pt x="276" y="218"/>
                  </a:lnTo>
                  <a:lnTo>
                    <a:pt x="276" y="206"/>
                  </a:lnTo>
                  <a:lnTo>
                    <a:pt x="268" y="196"/>
                  </a:lnTo>
                  <a:lnTo>
                    <a:pt x="269" y="184"/>
                  </a:lnTo>
                  <a:lnTo>
                    <a:pt x="271" y="178"/>
                  </a:lnTo>
                  <a:lnTo>
                    <a:pt x="286" y="174"/>
                  </a:lnTo>
                  <a:lnTo>
                    <a:pt x="290" y="170"/>
                  </a:lnTo>
                  <a:lnTo>
                    <a:pt x="299" y="165"/>
                  </a:lnTo>
                  <a:lnTo>
                    <a:pt x="303" y="161"/>
                  </a:lnTo>
                  <a:lnTo>
                    <a:pt x="304" y="149"/>
                  </a:lnTo>
                  <a:lnTo>
                    <a:pt x="309" y="140"/>
                  </a:lnTo>
                  <a:lnTo>
                    <a:pt x="311" y="123"/>
                  </a:lnTo>
                  <a:lnTo>
                    <a:pt x="309" y="116"/>
                  </a:lnTo>
                  <a:lnTo>
                    <a:pt x="305" y="111"/>
                  </a:lnTo>
                  <a:lnTo>
                    <a:pt x="301" y="108"/>
                  </a:lnTo>
                  <a:lnTo>
                    <a:pt x="297" y="104"/>
                  </a:lnTo>
                  <a:lnTo>
                    <a:pt x="296" y="97"/>
                  </a:lnTo>
                  <a:lnTo>
                    <a:pt x="288" y="88"/>
                  </a:lnTo>
                  <a:lnTo>
                    <a:pt x="284" y="84"/>
                  </a:lnTo>
                  <a:lnTo>
                    <a:pt x="285" y="83"/>
                  </a:lnTo>
                  <a:lnTo>
                    <a:pt x="282" y="72"/>
                  </a:lnTo>
                  <a:lnTo>
                    <a:pt x="269" y="68"/>
                  </a:lnTo>
                  <a:lnTo>
                    <a:pt x="265" y="65"/>
                  </a:lnTo>
                  <a:lnTo>
                    <a:pt x="263" y="60"/>
                  </a:lnTo>
                  <a:lnTo>
                    <a:pt x="262" y="53"/>
                  </a:lnTo>
                  <a:lnTo>
                    <a:pt x="259" y="48"/>
                  </a:lnTo>
                  <a:lnTo>
                    <a:pt x="259" y="39"/>
                  </a:lnTo>
                  <a:lnTo>
                    <a:pt x="257" y="29"/>
                  </a:lnTo>
                  <a:lnTo>
                    <a:pt x="261" y="19"/>
                  </a:lnTo>
                  <a:lnTo>
                    <a:pt x="259" y="13"/>
                  </a:lnTo>
                  <a:lnTo>
                    <a:pt x="256" y="12"/>
                  </a:lnTo>
                  <a:lnTo>
                    <a:pt x="254" y="5"/>
                  </a:lnTo>
                  <a:lnTo>
                    <a:pt x="253" y="4"/>
                  </a:lnTo>
                  <a:lnTo>
                    <a:pt x="253" y="0"/>
                  </a:lnTo>
                  <a:lnTo>
                    <a:pt x="205" y="3"/>
                  </a:lnTo>
                  <a:lnTo>
                    <a:pt x="138" y="7"/>
                  </a:lnTo>
                  <a:lnTo>
                    <a:pt x="57" y="9"/>
                  </a:lnTo>
                  <a:lnTo>
                    <a:pt x="9" y="11"/>
                  </a:lnTo>
                  <a:lnTo>
                    <a:pt x="1" y="11"/>
                  </a:lnTo>
                  <a:lnTo>
                    <a:pt x="2" y="16"/>
                  </a:lnTo>
                  <a:lnTo>
                    <a:pt x="4" y="21"/>
                  </a:lnTo>
                  <a:lnTo>
                    <a:pt x="4" y="28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9" y="40"/>
                  </a:lnTo>
                  <a:lnTo>
                    <a:pt x="9" y="45"/>
                  </a:lnTo>
                  <a:lnTo>
                    <a:pt x="5" y="51"/>
                  </a:lnTo>
                  <a:lnTo>
                    <a:pt x="7" y="56"/>
                  </a:lnTo>
                  <a:lnTo>
                    <a:pt x="3" y="67"/>
                  </a:lnTo>
                  <a:lnTo>
                    <a:pt x="2" y="68"/>
                  </a:lnTo>
                  <a:lnTo>
                    <a:pt x="0" y="73"/>
                  </a:lnTo>
                  <a:lnTo>
                    <a:pt x="1" y="79"/>
                  </a:lnTo>
                  <a:lnTo>
                    <a:pt x="5" y="84"/>
                  </a:lnTo>
                  <a:lnTo>
                    <a:pt x="8" y="96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MO">
              <a:extLst>
                <a:ext uri="{FF2B5EF4-FFF2-40B4-BE49-F238E27FC236}">
                  <a16:creationId xmlns:a16="http://schemas.microsoft.com/office/drawing/2014/main" id="{E34296F7-743F-4148-A794-9F5E679E3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1572"/>
              <a:ext cx="684" cy="594"/>
            </a:xfrm>
            <a:custGeom>
              <a:avLst/>
              <a:gdLst>
                <a:gd name="T0" fmla="*/ 0 w 343"/>
                <a:gd name="T1" fmla="*/ 387918 h 397"/>
                <a:gd name="T2" fmla="*/ 189063349 w 343"/>
                <a:gd name="T3" fmla="*/ 770737 h 397"/>
                <a:gd name="T4" fmla="*/ 440001825 w 343"/>
                <a:gd name="T5" fmla="*/ 1018239 h 397"/>
                <a:gd name="T6" fmla="*/ 565902082 w 343"/>
                <a:gd name="T7" fmla="*/ 1252233 h 397"/>
                <a:gd name="T8" fmla="*/ 688501930 w 343"/>
                <a:gd name="T9" fmla="*/ 1523511 h 397"/>
                <a:gd name="T10" fmla="*/ 1190866530 w 343"/>
                <a:gd name="T11" fmla="*/ 1713765 h 397"/>
                <a:gd name="T12" fmla="*/ 1341156771 w 343"/>
                <a:gd name="T13" fmla="*/ 1873618 h 397"/>
                <a:gd name="T14" fmla="*/ 1372989271 w 343"/>
                <a:gd name="T15" fmla="*/ 2069258 h 397"/>
                <a:gd name="T16" fmla="*/ 1190866530 w 343"/>
                <a:gd name="T17" fmla="*/ 2180284 h 397"/>
                <a:gd name="T18" fmla="*/ 1097106927 w 343"/>
                <a:gd name="T19" fmla="*/ 2495644 h 397"/>
                <a:gd name="T20" fmla="*/ 1341156771 w 343"/>
                <a:gd name="T21" fmla="*/ 2776910 h 397"/>
                <a:gd name="T22" fmla="*/ 1561926342 w 343"/>
                <a:gd name="T23" fmla="*/ 3155678 h 397"/>
                <a:gd name="T24" fmla="*/ 1812865258 w 343"/>
                <a:gd name="T25" fmla="*/ 3292660 h 397"/>
                <a:gd name="T26" fmla="*/ 1938829165 w 343"/>
                <a:gd name="T27" fmla="*/ 8691309 h 397"/>
                <a:gd name="T28" fmla="*/ 2147483646 w 343"/>
                <a:gd name="T29" fmla="*/ 8533120 h 397"/>
                <a:gd name="T30" fmla="*/ 2147483646 w 343"/>
                <a:gd name="T31" fmla="*/ 8435636 h 397"/>
                <a:gd name="T32" fmla="*/ 2147483646 w 343"/>
                <a:gd name="T33" fmla="*/ 8691309 h 397"/>
                <a:gd name="T34" fmla="*/ 2147483646 w 343"/>
                <a:gd name="T35" fmla="*/ 8941518 h 397"/>
                <a:gd name="T36" fmla="*/ 2147483646 w 343"/>
                <a:gd name="T37" fmla="*/ 9172617 h 397"/>
                <a:gd name="T38" fmla="*/ 2147483646 w 343"/>
                <a:gd name="T39" fmla="*/ 9411833 h 397"/>
                <a:gd name="T40" fmla="*/ 2147483646 w 343"/>
                <a:gd name="T41" fmla="*/ 9112943 h 397"/>
                <a:gd name="T42" fmla="*/ 2147483646 w 343"/>
                <a:gd name="T43" fmla="*/ 8839461 h 397"/>
                <a:gd name="T44" fmla="*/ 2147483646 w 343"/>
                <a:gd name="T45" fmla="*/ 8600758 h 397"/>
                <a:gd name="T46" fmla="*/ 2147483646 w 343"/>
                <a:gd name="T47" fmla="*/ 8410042 h 397"/>
                <a:gd name="T48" fmla="*/ 2147483646 w 343"/>
                <a:gd name="T49" fmla="*/ 8168238 h 397"/>
                <a:gd name="T50" fmla="*/ 2147483646 w 343"/>
                <a:gd name="T51" fmla="*/ 8367926 h 397"/>
                <a:gd name="T52" fmla="*/ 2147483646 w 343"/>
                <a:gd name="T53" fmla="*/ 8085661 h 397"/>
                <a:gd name="T54" fmla="*/ 2147483646 w 343"/>
                <a:gd name="T55" fmla="*/ 8085661 h 397"/>
                <a:gd name="T56" fmla="*/ 2147483646 w 343"/>
                <a:gd name="T57" fmla="*/ 7787295 h 397"/>
                <a:gd name="T58" fmla="*/ 2147483646 w 343"/>
                <a:gd name="T59" fmla="*/ 7494280 h 397"/>
                <a:gd name="T60" fmla="*/ 2147483646 w 343"/>
                <a:gd name="T61" fmla="*/ 7218316 h 397"/>
                <a:gd name="T62" fmla="*/ 2147483646 w 343"/>
                <a:gd name="T63" fmla="*/ 7214574 h 397"/>
                <a:gd name="T64" fmla="*/ 2147483646 w 343"/>
                <a:gd name="T65" fmla="*/ 6651654 h 397"/>
                <a:gd name="T66" fmla="*/ 2147483646 w 343"/>
                <a:gd name="T67" fmla="*/ 6360865 h 397"/>
                <a:gd name="T68" fmla="*/ 2147483646 w 343"/>
                <a:gd name="T69" fmla="*/ 5863667 h 397"/>
                <a:gd name="T70" fmla="*/ 2147483646 w 343"/>
                <a:gd name="T71" fmla="*/ 5719865 h 397"/>
                <a:gd name="T72" fmla="*/ 2147483646 w 343"/>
                <a:gd name="T73" fmla="*/ 5434009 h 397"/>
                <a:gd name="T74" fmla="*/ 2147483646 w 343"/>
                <a:gd name="T75" fmla="*/ 5337009 h 397"/>
                <a:gd name="T76" fmla="*/ 2147483646 w 343"/>
                <a:gd name="T77" fmla="*/ 5052175 h 397"/>
                <a:gd name="T78" fmla="*/ 2147483646 w 343"/>
                <a:gd name="T79" fmla="*/ 4672238 h 397"/>
                <a:gd name="T80" fmla="*/ 2147483646 w 343"/>
                <a:gd name="T81" fmla="*/ 4436231 h 397"/>
                <a:gd name="T82" fmla="*/ 2147483646 w 343"/>
                <a:gd name="T83" fmla="*/ 3982676 h 397"/>
                <a:gd name="T84" fmla="*/ 2147483646 w 343"/>
                <a:gd name="T85" fmla="*/ 3605994 h 397"/>
                <a:gd name="T86" fmla="*/ 2147483646 w 343"/>
                <a:gd name="T87" fmla="*/ 3390341 h 397"/>
                <a:gd name="T88" fmla="*/ 2147483646 w 343"/>
                <a:gd name="T89" fmla="*/ 3311978 h 397"/>
                <a:gd name="T90" fmla="*/ 2147483646 w 343"/>
                <a:gd name="T91" fmla="*/ 3440351 h 397"/>
                <a:gd name="T92" fmla="*/ 2147483646 w 343"/>
                <a:gd name="T93" fmla="*/ 3347634 h 397"/>
                <a:gd name="T94" fmla="*/ 2147483646 w 343"/>
                <a:gd name="T95" fmla="*/ 2661822 h 397"/>
                <a:gd name="T96" fmla="*/ 2147483646 w 343"/>
                <a:gd name="T97" fmla="*/ 2371426 h 397"/>
                <a:gd name="T98" fmla="*/ 2147483646 w 343"/>
                <a:gd name="T99" fmla="*/ 2153887 h 397"/>
                <a:gd name="T100" fmla="*/ 2147483646 w 343"/>
                <a:gd name="T101" fmla="*/ 1873618 h 397"/>
                <a:gd name="T102" fmla="*/ 2147483646 w 343"/>
                <a:gd name="T103" fmla="*/ 1622305 h 397"/>
                <a:gd name="T104" fmla="*/ 2147483646 w 343"/>
                <a:gd name="T105" fmla="*/ 1299355 h 397"/>
                <a:gd name="T106" fmla="*/ 2147483646 w 343"/>
                <a:gd name="T107" fmla="*/ 765525 h 397"/>
                <a:gd name="T108" fmla="*/ 2147483646 w 343"/>
                <a:gd name="T109" fmla="*/ 486583 h 397"/>
                <a:gd name="T110" fmla="*/ 2147483646 w 343"/>
                <a:gd name="T111" fmla="*/ 344282 h 397"/>
                <a:gd name="T112" fmla="*/ 2147483646 w 343"/>
                <a:gd name="T113" fmla="*/ 0 h 397"/>
                <a:gd name="T114" fmla="*/ 2147483646 w 343"/>
                <a:gd name="T115" fmla="*/ 255514 h 397"/>
                <a:gd name="T116" fmla="*/ 0 w 343"/>
                <a:gd name="T117" fmla="*/ 284975 h 397"/>
                <a:gd name="T118" fmla="*/ 0 w 343"/>
                <a:gd name="T119" fmla="*/ 284975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43"/>
                <a:gd name="T181" fmla="*/ 0 h 397"/>
                <a:gd name="T182" fmla="*/ 343 w 343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43" h="397">
                  <a:moveTo>
                    <a:pt x="0" y="12"/>
                  </a:moveTo>
                  <a:lnTo>
                    <a:pt x="0" y="17"/>
                  </a:lnTo>
                  <a:lnTo>
                    <a:pt x="3" y="23"/>
                  </a:lnTo>
                  <a:lnTo>
                    <a:pt x="6" y="33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4" y="48"/>
                  </a:lnTo>
                  <a:lnTo>
                    <a:pt x="18" y="53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34" y="76"/>
                  </a:lnTo>
                  <a:lnTo>
                    <a:pt x="38" y="72"/>
                  </a:lnTo>
                  <a:lnTo>
                    <a:pt x="41" y="73"/>
                  </a:lnTo>
                  <a:lnTo>
                    <a:pt x="43" y="79"/>
                  </a:lnTo>
                  <a:lnTo>
                    <a:pt x="44" y="85"/>
                  </a:lnTo>
                  <a:lnTo>
                    <a:pt x="44" y="87"/>
                  </a:lnTo>
                  <a:lnTo>
                    <a:pt x="40" y="87"/>
                  </a:lnTo>
                  <a:lnTo>
                    <a:pt x="38" y="92"/>
                  </a:lnTo>
                  <a:lnTo>
                    <a:pt x="33" y="100"/>
                  </a:lnTo>
                  <a:lnTo>
                    <a:pt x="35" y="105"/>
                  </a:lnTo>
                  <a:lnTo>
                    <a:pt x="39" y="113"/>
                  </a:lnTo>
                  <a:lnTo>
                    <a:pt x="43" y="117"/>
                  </a:lnTo>
                  <a:lnTo>
                    <a:pt x="43" y="123"/>
                  </a:lnTo>
                  <a:lnTo>
                    <a:pt x="50" y="133"/>
                  </a:lnTo>
                  <a:lnTo>
                    <a:pt x="53" y="135"/>
                  </a:lnTo>
                  <a:lnTo>
                    <a:pt x="58" y="139"/>
                  </a:lnTo>
                  <a:lnTo>
                    <a:pt x="61" y="324"/>
                  </a:lnTo>
                  <a:lnTo>
                    <a:pt x="62" y="367"/>
                  </a:lnTo>
                  <a:lnTo>
                    <a:pt x="113" y="365"/>
                  </a:lnTo>
                  <a:lnTo>
                    <a:pt x="195" y="360"/>
                  </a:lnTo>
                  <a:lnTo>
                    <a:pt x="288" y="352"/>
                  </a:lnTo>
                  <a:lnTo>
                    <a:pt x="292" y="356"/>
                  </a:lnTo>
                  <a:lnTo>
                    <a:pt x="295" y="361"/>
                  </a:lnTo>
                  <a:lnTo>
                    <a:pt x="297" y="367"/>
                  </a:lnTo>
                  <a:lnTo>
                    <a:pt x="297" y="372"/>
                  </a:lnTo>
                  <a:lnTo>
                    <a:pt x="293" y="377"/>
                  </a:lnTo>
                  <a:lnTo>
                    <a:pt x="289" y="380"/>
                  </a:lnTo>
                  <a:lnTo>
                    <a:pt x="286" y="387"/>
                  </a:lnTo>
                  <a:lnTo>
                    <a:pt x="284" y="392"/>
                  </a:lnTo>
                  <a:lnTo>
                    <a:pt x="286" y="397"/>
                  </a:lnTo>
                  <a:lnTo>
                    <a:pt x="316" y="393"/>
                  </a:lnTo>
                  <a:lnTo>
                    <a:pt x="319" y="384"/>
                  </a:lnTo>
                  <a:lnTo>
                    <a:pt x="321" y="379"/>
                  </a:lnTo>
                  <a:lnTo>
                    <a:pt x="317" y="373"/>
                  </a:lnTo>
                  <a:lnTo>
                    <a:pt x="323" y="368"/>
                  </a:lnTo>
                  <a:lnTo>
                    <a:pt x="320" y="363"/>
                  </a:lnTo>
                  <a:lnTo>
                    <a:pt x="325" y="360"/>
                  </a:lnTo>
                  <a:lnTo>
                    <a:pt x="323" y="355"/>
                  </a:lnTo>
                  <a:lnTo>
                    <a:pt x="322" y="349"/>
                  </a:lnTo>
                  <a:lnTo>
                    <a:pt x="324" y="344"/>
                  </a:lnTo>
                  <a:lnTo>
                    <a:pt x="326" y="349"/>
                  </a:lnTo>
                  <a:lnTo>
                    <a:pt x="325" y="353"/>
                  </a:lnTo>
                  <a:lnTo>
                    <a:pt x="329" y="349"/>
                  </a:lnTo>
                  <a:lnTo>
                    <a:pt x="330" y="341"/>
                  </a:lnTo>
                  <a:lnTo>
                    <a:pt x="335" y="339"/>
                  </a:lnTo>
                  <a:lnTo>
                    <a:pt x="339" y="341"/>
                  </a:lnTo>
                  <a:lnTo>
                    <a:pt x="341" y="333"/>
                  </a:lnTo>
                  <a:lnTo>
                    <a:pt x="339" y="328"/>
                  </a:lnTo>
                  <a:lnTo>
                    <a:pt x="343" y="324"/>
                  </a:lnTo>
                  <a:lnTo>
                    <a:pt x="342" y="316"/>
                  </a:lnTo>
                  <a:lnTo>
                    <a:pt x="342" y="309"/>
                  </a:lnTo>
                  <a:lnTo>
                    <a:pt x="342" y="305"/>
                  </a:lnTo>
                  <a:lnTo>
                    <a:pt x="336" y="301"/>
                  </a:lnTo>
                  <a:lnTo>
                    <a:pt x="332" y="304"/>
                  </a:lnTo>
                  <a:lnTo>
                    <a:pt x="325" y="292"/>
                  </a:lnTo>
                  <a:lnTo>
                    <a:pt x="320" y="281"/>
                  </a:lnTo>
                  <a:lnTo>
                    <a:pt x="323" y="276"/>
                  </a:lnTo>
                  <a:lnTo>
                    <a:pt x="324" y="269"/>
                  </a:lnTo>
                  <a:lnTo>
                    <a:pt x="319" y="259"/>
                  </a:lnTo>
                  <a:lnTo>
                    <a:pt x="318" y="247"/>
                  </a:lnTo>
                  <a:lnTo>
                    <a:pt x="314" y="244"/>
                  </a:lnTo>
                  <a:lnTo>
                    <a:pt x="310" y="241"/>
                  </a:lnTo>
                  <a:lnTo>
                    <a:pt x="307" y="235"/>
                  </a:lnTo>
                  <a:lnTo>
                    <a:pt x="300" y="229"/>
                  </a:lnTo>
                  <a:lnTo>
                    <a:pt x="296" y="232"/>
                  </a:lnTo>
                  <a:lnTo>
                    <a:pt x="295" y="225"/>
                  </a:lnTo>
                  <a:lnTo>
                    <a:pt x="293" y="225"/>
                  </a:lnTo>
                  <a:lnTo>
                    <a:pt x="280" y="213"/>
                  </a:lnTo>
                  <a:lnTo>
                    <a:pt x="273" y="203"/>
                  </a:lnTo>
                  <a:lnTo>
                    <a:pt x="272" y="197"/>
                  </a:lnTo>
                  <a:lnTo>
                    <a:pt x="272" y="192"/>
                  </a:lnTo>
                  <a:lnTo>
                    <a:pt x="275" y="187"/>
                  </a:lnTo>
                  <a:lnTo>
                    <a:pt x="277" y="176"/>
                  </a:lnTo>
                  <a:lnTo>
                    <a:pt x="280" y="168"/>
                  </a:lnTo>
                  <a:lnTo>
                    <a:pt x="279" y="159"/>
                  </a:lnTo>
                  <a:lnTo>
                    <a:pt x="282" y="152"/>
                  </a:lnTo>
                  <a:lnTo>
                    <a:pt x="282" y="149"/>
                  </a:lnTo>
                  <a:lnTo>
                    <a:pt x="274" y="143"/>
                  </a:lnTo>
                  <a:lnTo>
                    <a:pt x="270" y="141"/>
                  </a:lnTo>
                  <a:lnTo>
                    <a:pt x="266" y="140"/>
                  </a:lnTo>
                  <a:lnTo>
                    <a:pt x="264" y="140"/>
                  </a:lnTo>
                  <a:lnTo>
                    <a:pt x="262" y="145"/>
                  </a:lnTo>
                  <a:lnTo>
                    <a:pt x="257" y="147"/>
                  </a:lnTo>
                  <a:lnTo>
                    <a:pt x="254" y="141"/>
                  </a:lnTo>
                  <a:lnTo>
                    <a:pt x="250" y="117"/>
                  </a:lnTo>
                  <a:lnTo>
                    <a:pt x="247" y="112"/>
                  </a:lnTo>
                  <a:lnTo>
                    <a:pt x="243" y="108"/>
                  </a:lnTo>
                  <a:lnTo>
                    <a:pt x="233" y="100"/>
                  </a:lnTo>
                  <a:lnTo>
                    <a:pt x="231" y="95"/>
                  </a:lnTo>
                  <a:lnTo>
                    <a:pt x="227" y="91"/>
                  </a:lnTo>
                  <a:lnTo>
                    <a:pt x="223" y="84"/>
                  </a:lnTo>
                  <a:lnTo>
                    <a:pt x="217" y="79"/>
                  </a:lnTo>
                  <a:lnTo>
                    <a:pt x="216" y="73"/>
                  </a:lnTo>
                  <a:lnTo>
                    <a:pt x="214" y="68"/>
                  </a:lnTo>
                  <a:lnTo>
                    <a:pt x="211" y="57"/>
                  </a:lnTo>
                  <a:lnTo>
                    <a:pt x="210" y="55"/>
                  </a:lnTo>
                  <a:lnTo>
                    <a:pt x="208" y="43"/>
                  </a:lnTo>
                  <a:lnTo>
                    <a:pt x="208" y="32"/>
                  </a:lnTo>
                  <a:lnTo>
                    <a:pt x="209" y="27"/>
                  </a:lnTo>
                  <a:lnTo>
                    <a:pt x="211" y="21"/>
                  </a:lnTo>
                  <a:lnTo>
                    <a:pt x="209" y="20"/>
                  </a:lnTo>
                  <a:lnTo>
                    <a:pt x="206" y="15"/>
                  </a:lnTo>
                  <a:lnTo>
                    <a:pt x="198" y="7"/>
                  </a:lnTo>
                  <a:lnTo>
                    <a:pt x="195" y="0"/>
                  </a:lnTo>
                  <a:lnTo>
                    <a:pt x="163" y="5"/>
                  </a:lnTo>
                  <a:lnTo>
                    <a:pt x="88" y="11"/>
                  </a:lnTo>
                  <a:lnTo>
                    <a:pt x="54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WI">
              <a:extLst>
                <a:ext uri="{FF2B5EF4-FFF2-40B4-BE49-F238E27FC236}">
                  <a16:creationId xmlns:a16="http://schemas.microsoft.com/office/drawing/2014/main" id="{49BF9DC7-B1FB-4E4A-97BD-55575DE0E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744"/>
              <a:ext cx="516" cy="576"/>
            </a:xfrm>
            <a:custGeom>
              <a:avLst/>
              <a:gdLst>
                <a:gd name="T0" fmla="*/ 1101649582 w 257"/>
                <a:gd name="T1" fmla="*/ 641592 h 383"/>
                <a:gd name="T2" fmla="*/ 955485247 w 257"/>
                <a:gd name="T3" fmla="*/ 2028920 h 383"/>
                <a:gd name="T4" fmla="*/ 548689811 w 257"/>
                <a:gd name="T5" fmla="*/ 2455181 h 383"/>
                <a:gd name="T6" fmla="*/ 109053506 w 257"/>
                <a:gd name="T7" fmla="*/ 2990005 h 383"/>
                <a:gd name="T8" fmla="*/ 109053506 w 257"/>
                <a:gd name="T9" fmla="*/ 3426806 h 383"/>
                <a:gd name="T10" fmla="*/ 255222631 w 257"/>
                <a:gd name="T11" fmla="*/ 4120047 h 383"/>
                <a:gd name="T12" fmla="*/ 329726038 w 257"/>
                <a:gd name="T13" fmla="*/ 4872379 h 383"/>
                <a:gd name="T14" fmla="*/ 475890908 w 257"/>
                <a:gd name="T15" fmla="*/ 5468902 h 383"/>
                <a:gd name="T16" fmla="*/ 1065107078 w 257"/>
                <a:gd name="T17" fmla="*/ 5721208 h 383"/>
                <a:gd name="T18" fmla="*/ 1512752381 w 257"/>
                <a:gd name="T19" fmla="*/ 6036260 h 383"/>
                <a:gd name="T20" fmla="*/ 2147483646 w 257"/>
                <a:gd name="T21" fmla="*/ 6762688 h 383"/>
                <a:gd name="T22" fmla="*/ 2147483646 w 257"/>
                <a:gd name="T23" fmla="*/ 6995851 h 383"/>
                <a:gd name="T24" fmla="*/ 2147483646 w 257"/>
                <a:gd name="T25" fmla="*/ 7686922 h 383"/>
                <a:gd name="T26" fmla="*/ 2147483646 w 257"/>
                <a:gd name="T27" fmla="*/ 8083752 h 383"/>
                <a:gd name="T28" fmla="*/ 2147483646 w 257"/>
                <a:gd name="T29" fmla="*/ 8398257 h 383"/>
                <a:gd name="T30" fmla="*/ 2147483646 w 257"/>
                <a:gd name="T31" fmla="*/ 8865657 h 383"/>
                <a:gd name="T32" fmla="*/ 2147483646 w 257"/>
                <a:gd name="T33" fmla="*/ 9525542 h 383"/>
                <a:gd name="T34" fmla="*/ 2147483646 w 257"/>
                <a:gd name="T35" fmla="*/ 9912288 h 383"/>
                <a:gd name="T36" fmla="*/ 2147483646 w 257"/>
                <a:gd name="T37" fmla="*/ 10128798 h 383"/>
                <a:gd name="T38" fmla="*/ 2147483646 w 257"/>
                <a:gd name="T39" fmla="*/ 9670849 h 383"/>
                <a:gd name="T40" fmla="*/ 2147483646 w 257"/>
                <a:gd name="T41" fmla="*/ 9199194 h 383"/>
                <a:gd name="T42" fmla="*/ 2147483646 w 257"/>
                <a:gd name="T43" fmla="*/ 8759823 h 383"/>
                <a:gd name="T44" fmla="*/ 2147483646 w 257"/>
                <a:gd name="T45" fmla="*/ 8007493 h 383"/>
                <a:gd name="T46" fmla="*/ 2147483646 w 257"/>
                <a:gd name="T47" fmla="*/ 7423369 h 383"/>
                <a:gd name="T48" fmla="*/ 2147483646 w 257"/>
                <a:gd name="T49" fmla="*/ 6762688 h 383"/>
                <a:gd name="T50" fmla="*/ 2147483646 w 257"/>
                <a:gd name="T51" fmla="*/ 6147848 h 383"/>
                <a:gd name="T52" fmla="*/ 2147483646 w 257"/>
                <a:gd name="T53" fmla="*/ 5679497 h 383"/>
                <a:gd name="T54" fmla="*/ 2147483646 w 257"/>
                <a:gd name="T55" fmla="*/ 4770134 h 383"/>
                <a:gd name="T56" fmla="*/ 2147483646 w 257"/>
                <a:gd name="T57" fmla="*/ 4336854 h 383"/>
                <a:gd name="T58" fmla="*/ 2147483646 w 257"/>
                <a:gd name="T59" fmla="*/ 4656184 h 383"/>
                <a:gd name="T60" fmla="*/ 2147483646 w 257"/>
                <a:gd name="T61" fmla="*/ 5080977 h 383"/>
                <a:gd name="T62" fmla="*/ 2147483646 w 257"/>
                <a:gd name="T63" fmla="*/ 5080977 h 383"/>
                <a:gd name="T64" fmla="*/ 2147483646 w 257"/>
                <a:gd name="T65" fmla="*/ 4420565 h 383"/>
                <a:gd name="T66" fmla="*/ 2147483646 w 257"/>
                <a:gd name="T67" fmla="*/ 4120047 h 383"/>
                <a:gd name="T68" fmla="*/ 2147483646 w 257"/>
                <a:gd name="T69" fmla="*/ 3851047 h 383"/>
                <a:gd name="T70" fmla="*/ 2147483646 w 257"/>
                <a:gd name="T71" fmla="*/ 3587274 h 383"/>
                <a:gd name="T72" fmla="*/ 2147483646 w 257"/>
                <a:gd name="T73" fmla="*/ 3336091 h 383"/>
                <a:gd name="T74" fmla="*/ 2147483646 w 257"/>
                <a:gd name="T75" fmla="*/ 2772435 h 383"/>
                <a:gd name="T76" fmla="*/ 2147483646 w 257"/>
                <a:gd name="T77" fmla="*/ 2455181 h 383"/>
                <a:gd name="T78" fmla="*/ 2147483646 w 257"/>
                <a:gd name="T79" fmla="*/ 2076680 h 383"/>
                <a:gd name="T80" fmla="*/ 2147483646 w 257"/>
                <a:gd name="T81" fmla="*/ 1862065 h 383"/>
                <a:gd name="T82" fmla="*/ 2147483646 w 257"/>
                <a:gd name="T83" fmla="*/ 1917465 h 383"/>
                <a:gd name="T84" fmla="*/ 2147483646 w 257"/>
                <a:gd name="T85" fmla="*/ 1069068 h 383"/>
                <a:gd name="T86" fmla="*/ 2147483646 w 257"/>
                <a:gd name="T87" fmla="*/ 847774 h 383"/>
                <a:gd name="T88" fmla="*/ 2147483646 w 257"/>
                <a:gd name="T89" fmla="*/ 738229 h 383"/>
                <a:gd name="T90" fmla="*/ 2147483646 w 257"/>
                <a:gd name="T91" fmla="*/ 679611 h 383"/>
                <a:gd name="T92" fmla="*/ 2147483646 w 257"/>
                <a:gd name="T93" fmla="*/ 251344 h 383"/>
                <a:gd name="T94" fmla="*/ 2147483646 w 257"/>
                <a:gd name="T95" fmla="*/ 95956 h 383"/>
                <a:gd name="T96" fmla="*/ 2147483646 w 257"/>
                <a:gd name="T97" fmla="*/ 326395 h 383"/>
                <a:gd name="T98" fmla="*/ 1476489261 w 257"/>
                <a:gd name="T99" fmla="*/ 752808 h 383"/>
                <a:gd name="T100" fmla="*/ 1173886980 w 257"/>
                <a:gd name="T101" fmla="*/ 568480 h 3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7"/>
                <a:gd name="T154" fmla="*/ 0 h 383"/>
                <a:gd name="T155" fmla="*/ 257 w 257"/>
                <a:gd name="T156" fmla="*/ 383 h 38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7" h="383">
                  <a:moveTo>
                    <a:pt x="32" y="21"/>
                  </a:moveTo>
                  <a:lnTo>
                    <a:pt x="31" y="24"/>
                  </a:lnTo>
                  <a:lnTo>
                    <a:pt x="30" y="24"/>
                  </a:lnTo>
                  <a:lnTo>
                    <a:pt x="28" y="31"/>
                  </a:lnTo>
                  <a:lnTo>
                    <a:pt x="25" y="31"/>
                  </a:lnTo>
                  <a:lnTo>
                    <a:pt x="26" y="75"/>
                  </a:lnTo>
                  <a:lnTo>
                    <a:pt x="25" y="81"/>
                  </a:lnTo>
                  <a:lnTo>
                    <a:pt x="23" y="85"/>
                  </a:lnTo>
                  <a:lnTo>
                    <a:pt x="15" y="91"/>
                  </a:lnTo>
                  <a:lnTo>
                    <a:pt x="7" y="99"/>
                  </a:lnTo>
                  <a:lnTo>
                    <a:pt x="6" y="104"/>
                  </a:lnTo>
                  <a:lnTo>
                    <a:pt x="3" y="111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3" y="127"/>
                  </a:lnTo>
                  <a:lnTo>
                    <a:pt x="7" y="128"/>
                  </a:lnTo>
                  <a:lnTo>
                    <a:pt x="12" y="139"/>
                  </a:lnTo>
                  <a:lnTo>
                    <a:pt x="7" y="153"/>
                  </a:lnTo>
                  <a:lnTo>
                    <a:pt x="8" y="164"/>
                  </a:lnTo>
                  <a:lnTo>
                    <a:pt x="6" y="169"/>
                  </a:lnTo>
                  <a:lnTo>
                    <a:pt x="9" y="181"/>
                  </a:lnTo>
                  <a:lnTo>
                    <a:pt x="8" y="191"/>
                  </a:lnTo>
                  <a:lnTo>
                    <a:pt x="6" y="196"/>
                  </a:lnTo>
                  <a:lnTo>
                    <a:pt x="13" y="203"/>
                  </a:lnTo>
                  <a:lnTo>
                    <a:pt x="17" y="208"/>
                  </a:lnTo>
                  <a:lnTo>
                    <a:pt x="21" y="211"/>
                  </a:lnTo>
                  <a:lnTo>
                    <a:pt x="29" y="212"/>
                  </a:lnTo>
                  <a:lnTo>
                    <a:pt x="31" y="219"/>
                  </a:lnTo>
                  <a:lnTo>
                    <a:pt x="35" y="221"/>
                  </a:lnTo>
                  <a:lnTo>
                    <a:pt x="41" y="224"/>
                  </a:lnTo>
                  <a:lnTo>
                    <a:pt x="47" y="229"/>
                  </a:lnTo>
                  <a:lnTo>
                    <a:pt x="52" y="241"/>
                  </a:lnTo>
                  <a:lnTo>
                    <a:pt x="60" y="251"/>
                  </a:lnTo>
                  <a:lnTo>
                    <a:pt x="65" y="253"/>
                  </a:lnTo>
                  <a:lnTo>
                    <a:pt x="69" y="255"/>
                  </a:lnTo>
                  <a:lnTo>
                    <a:pt x="73" y="259"/>
                  </a:lnTo>
                  <a:lnTo>
                    <a:pt x="77" y="264"/>
                  </a:lnTo>
                  <a:lnTo>
                    <a:pt x="80" y="271"/>
                  </a:lnTo>
                  <a:lnTo>
                    <a:pt x="82" y="285"/>
                  </a:lnTo>
                  <a:lnTo>
                    <a:pt x="83" y="292"/>
                  </a:lnTo>
                  <a:lnTo>
                    <a:pt x="83" y="293"/>
                  </a:lnTo>
                  <a:lnTo>
                    <a:pt x="84" y="300"/>
                  </a:lnTo>
                  <a:lnTo>
                    <a:pt x="84" y="304"/>
                  </a:lnTo>
                  <a:lnTo>
                    <a:pt x="85" y="305"/>
                  </a:lnTo>
                  <a:lnTo>
                    <a:pt x="87" y="312"/>
                  </a:lnTo>
                  <a:lnTo>
                    <a:pt x="90" y="313"/>
                  </a:lnTo>
                  <a:lnTo>
                    <a:pt x="92" y="319"/>
                  </a:lnTo>
                  <a:lnTo>
                    <a:pt x="88" y="329"/>
                  </a:lnTo>
                  <a:lnTo>
                    <a:pt x="90" y="339"/>
                  </a:lnTo>
                  <a:lnTo>
                    <a:pt x="90" y="348"/>
                  </a:lnTo>
                  <a:lnTo>
                    <a:pt x="93" y="353"/>
                  </a:lnTo>
                  <a:lnTo>
                    <a:pt x="94" y="360"/>
                  </a:lnTo>
                  <a:lnTo>
                    <a:pt x="96" y="365"/>
                  </a:lnTo>
                  <a:lnTo>
                    <a:pt x="100" y="368"/>
                  </a:lnTo>
                  <a:lnTo>
                    <a:pt x="113" y="372"/>
                  </a:lnTo>
                  <a:lnTo>
                    <a:pt x="116" y="383"/>
                  </a:lnTo>
                  <a:lnTo>
                    <a:pt x="191" y="376"/>
                  </a:lnTo>
                  <a:lnTo>
                    <a:pt x="248" y="369"/>
                  </a:lnTo>
                  <a:lnTo>
                    <a:pt x="250" y="369"/>
                  </a:lnTo>
                  <a:lnTo>
                    <a:pt x="249" y="359"/>
                  </a:lnTo>
                  <a:lnTo>
                    <a:pt x="250" y="353"/>
                  </a:lnTo>
                  <a:lnTo>
                    <a:pt x="250" y="347"/>
                  </a:lnTo>
                  <a:lnTo>
                    <a:pt x="249" y="341"/>
                  </a:lnTo>
                  <a:lnTo>
                    <a:pt x="246" y="336"/>
                  </a:lnTo>
                  <a:lnTo>
                    <a:pt x="246" y="331"/>
                  </a:lnTo>
                  <a:lnTo>
                    <a:pt x="242" y="325"/>
                  </a:lnTo>
                  <a:lnTo>
                    <a:pt x="243" y="320"/>
                  </a:lnTo>
                  <a:lnTo>
                    <a:pt x="241" y="308"/>
                  </a:lnTo>
                  <a:lnTo>
                    <a:pt x="241" y="297"/>
                  </a:lnTo>
                  <a:lnTo>
                    <a:pt x="244" y="285"/>
                  </a:lnTo>
                  <a:lnTo>
                    <a:pt x="244" y="280"/>
                  </a:lnTo>
                  <a:lnTo>
                    <a:pt x="245" y="275"/>
                  </a:lnTo>
                  <a:lnTo>
                    <a:pt x="247" y="268"/>
                  </a:lnTo>
                  <a:lnTo>
                    <a:pt x="247" y="263"/>
                  </a:lnTo>
                  <a:lnTo>
                    <a:pt x="245" y="251"/>
                  </a:lnTo>
                  <a:lnTo>
                    <a:pt x="245" y="245"/>
                  </a:lnTo>
                  <a:lnTo>
                    <a:pt x="247" y="235"/>
                  </a:lnTo>
                  <a:lnTo>
                    <a:pt x="249" y="228"/>
                  </a:lnTo>
                  <a:lnTo>
                    <a:pt x="253" y="224"/>
                  </a:lnTo>
                  <a:lnTo>
                    <a:pt x="253" y="221"/>
                  </a:lnTo>
                  <a:lnTo>
                    <a:pt x="250" y="211"/>
                  </a:lnTo>
                  <a:lnTo>
                    <a:pt x="251" y="204"/>
                  </a:lnTo>
                  <a:lnTo>
                    <a:pt x="252" y="193"/>
                  </a:lnTo>
                  <a:lnTo>
                    <a:pt x="257" y="177"/>
                  </a:lnTo>
                  <a:lnTo>
                    <a:pt x="257" y="172"/>
                  </a:lnTo>
                  <a:lnTo>
                    <a:pt x="255" y="167"/>
                  </a:lnTo>
                  <a:lnTo>
                    <a:pt x="252" y="161"/>
                  </a:lnTo>
                  <a:lnTo>
                    <a:pt x="247" y="165"/>
                  </a:lnTo>
                  <a:lnTo>
                    <a:pt x="243" y="168"/>
                  </a:lnTo>
                  <a:lnTo>
                    <a:pt x="241" y="173"/>
                  </a:lnTo>
                  <a:lnTo>
                    <a:pt x="240" y="179"/>
                  </a:lnTo>
                  <a:lnTo>
                    <a:pt x="237" y="184"/>
                  </a:lnTo>
                  <a:lnTo>
                    <a:pt x="233" y="188"/>
                  </a:lnTo>
                  <a:lnTo>
                    <a:pt x="231" y="193"/>
                  </a:lnTo>
                  <a:lnTo>
                    <a:pt x="227" y="193"/>
                  </a:lnTo>
                  <a:lnTo>
                    <a:pt x="227" y="188"/>
                  </a:lnTo>
                  <a:lnTo>
                    <a:pt x="228" y="181"/>
                  </a:lnTo>
                  <a:lnTo>
                    <a:pt x="231" y="169"/>
                  </a:lnTo>
                  <a:lnTo>
                    <a:pt x="233" y="164"/>
                  </a:lnTo>
                  <a:lnTo>
                    <a:pt x="234" y="159"/>
                  </a:lnTo>
                  <a:lnTo>
                    <a:pt x="238" y="156"/>
                  </a:lnTo>
                  <a:lnTo>
                    <a:pt x="242" y="153"/>
                  </a:lnTo>
                  <a:lnTo>
                    <a:pt x="242" y="149"/>
                  </a:lnTo>
                  <a:lnTo>
                    <a:pt x="243" y="144"/>
                  </a:lnTo>
                  <a:lnTo>
                    <a:pt x="241" y="143"/>
                  </a:lnTo>
                  <a:lnTo>
                    <a:pt x="237" y="139"/>
                  </a:lnTo>
                  <a:lnTo>
                    <a:pt x="237" y="133"/>
                  </a:lnTo>
                  <a:lnTo>
                    <a:pt x="239" y="121"/>
                  </a:lnTo>
                  <a:lnTo>
                    <a:pt x="235" y="123"/>
                  </a:lnTo>
                  <a:lnTo>
                    <a:pt x="231" y="124"/>
                  </a:lnTo>
                  <a:lnTo>
                    <a:pt x="229" y="119"/>
                  </a:lnTo>
                  <a:lnTo>
                    <a:pt x="231" y="113"/>
                  </a:lnTo>
                  <a:lnTo>
                    <a:pt x="231" y="103"/>
                  </a:lnTo>
                  <a:lnTo>
                    <a:pt x="229" y="97"/>
                  </a:lnTo>
                  <a:lnTo>
                    <a:pt x="231" y="96"/>
                  </a:lnTo>
                  <a:lnTo>
                    <a:pt x="226" y="91"/>
                  </a:lnTo>
                  <a:lnTo>
                    <a:pt x="220" y="88"/>
                  </a:lnTo>
                  <a:lnTo>
                    <a:pt x="216" y="87"/>
                  </a:lnTo>
                  <a:lnTo>
                    <a:pt x="215" y="77"/>
                  </a:lnTo>
                  <a:lnTo>
                    <a:pt x="211" y="73"/>
                  </a:lnTo>
                  <a:lnTo>
                    <a:pt x="200" y="72"/>
                  </a:lnTo>
                  <a:lnTo>
                    <a:pt x="196" y="69"/>
                  </a:lnTo>
                  <a:lnTo>
                    <a:pt x="192" y="72"/>
                  </a:lnTo>
                  <a:lnTo>
                    <a:pt x="184" y="69"/>
                  </a:lnTo>
                  <a:lnTo>
                    <a:pt x="182" y="71"/>
                  </a:lnTo>
                  <a:lnTo>
                    <a:pt x="168" y="63"/>
                  </a:lnTo>
                  <a:lnTo>
                    <a:pt x="124" y="51"/>
                  </a:lnTo>
                  <a:lnTo>
                    <a:pt x="119" y="40"/>
                  </a:lnTo>
                  <a:lnTo>
                    <a:pt x="115" y="36"/>
                  </a:lnTo>
                  <a:lnTo>
                    <a:pt x="111" y="33"/>
                  </a:lnTo>
                  <a:lnTo>
                    <a:pt x="109" y="31"/>
                  </a:lnTo>
                  <a:lnTo>
                    <a:pt x="101" y="31"/>
                  </a:lnTo>
                  <a:lnTo>
                    <a:pt x="97" y="28"/>
                  </a:lnTo>
                  <a:lnTo>
                    <a:pt x="93" y="27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6" y="25"/>
                  </a:lnTo>
                  <a:lnTo>
                    <a:pt x="88" y="20"/>
                  </a:lnTo>
                  <a:lnTo>
                    <a:pt x="88" y="15"/>
                  </a:lnTo>
                  <a:lnTo>
                    <a:pt x="90" y="9"/>
                  </a:lnTo>
                  <a:lnTo>
                    <a:pt x="91" y="4"/>
                  </a:lnTo>
                  <a:lnTo>
                    <a:pt x="87" y="0"/>
                  </a:lnTo>
                  <a:lnTo>
                    <a:pt x="82" y="3"/>
                  </a:lnTo>
                  <a:lnTo>
                    <a:pt x="78" y="7"/>
                  </a:lnTo>
                  <a:lnTo>
                    <a:pt x="73" y="11"/>
                  </a:lnTo>
                  <a:lnTo>
                    <a:pt x="69" y="12"/>
                  </a:lnTo>
                  <a:lnTo>
                    <a:pt x="61" y="19"/>
                  </a:lnTo>
                  <a:lnTo>
                    <a:pt x="44" y="27"/>
                  </a:lnTo>
                  <a:lnTo>
                    <a:pt x="40" y="28"/>
                  </a:lnTo>
                  <a:lnTo>
                    <a:pt x="36" y="27"/>
                  </a:lnTo>
                  <a:lnTo>
                    <a:pt x="32" y="21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IL">
              <a:extLst>
                <a:ext uri="{FF2B5EF4-FFF2-40B4-BE49-F238E27FC236}">
                  <a16:creationId xmlns:a16="http://schemas.microsoft.com/office/drawing/2014/main" id="{1048537F-C04A-4887-B5CA-86B358C01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1302"/>
              <a:ext cx="408" cy="726"/>
            </a:xfrm>
            <a:custGeom>
              <a:avLst/>
              <a:gdLst>
                <a:gd name="T0" fmla="*/ 0 w 205"/>
                <a:gd name="T1" fmla="*/ 5083662 h 485"/>
                <a:gd name="T2" fmla="*/ 91204312 w 205"/>
                <a:gd name="T3" fmla="*/ 5683520 h 485"/>
                <a:gd name="T4" fmla="*/ 270757893 w 205"/>
                <a:gd name="T5" fmla="*/ 6216629 h 485"/>
                <a:gd name="T6" fmla="*/ 688447306 w 205"/>
                <a:gd name="T7" fmla="*/ 6605931 h 485"/>
                <a:gd name="T8" fmla="*/ 1159942893 w 205"/>
                <a:gd name="T9" fmla="*/ 6997425 h 485"/>
                <a:gd name="T10" fmla="*/ 1460559089 w 205"/>
                <a:gd name="T11" fmla="*/ 7835880 h 485"/>
                <a:gd name="T12" fmla="*/ 1718053336 w 205"/>
                <a:gd name="T13" fmla="*/ 7671167 h 485"/>
                <a:gd name="T14" fmla="*/ 2147483646 w 205"/>
                <a:gd name="T15" fmla="*/ 7880528 h 485"/>
                <a:gd name="T16" fmla="*/ 2134519035 w 205"/>
                <a:gd name="T17" fmla="*/ 8348698 h 485"/>
                <a:gd name="T18" fmla="*/ 1898106709 w 205"/>
                <a:gd name="T19" fmla="*/ 8921515 h 485"/>
                <a:gd name="T20" fmla="*/ 2134519035 w 205"/>
                <a:gd name="T21" fmla="*/ 9412942 h 485"/>
                <a:gd name="T22" fmla="*/ 2147483646 w 205"/>
                <a:gd name="T23" fmla="*/ 9888466 h 485"/>
                <a:gd name="T24" fmla="*/ 2147483646 w 205"/>
                <a:gd name="T25" fmla="*/ 10094644 h 485"/>
                <a:gd name="T26" fmla="*/ 2147483646 w 205"/>
                <a:gd name="T27" fmla="*/ 10517538 h 485"/>
                <a:gd name="T28" fmla="*/ 2147483646 w 205"/>
                <a:gd name="T29" fmla="*/ 11051284 h 485"/>
                <a:gd name="T30" fmla="*/ 2147483646 w 205"/>
                <a:gd name="T31" fmla="*/ 11540068 h 485"/>
                <a:gd name="T32" fmla="*/ 2147483646 w 205"/>
                <a:gd name="T33" fmla="*/ 11419356 h 485"/>
                <a:gd name="T34" fmla="*/ 2147483646 w 205"/>
                <a:gd name="T35" fmla="*/ 11132628 h 485"/>
                <a:gd name="T36" fmla="*/ 2147483646 w 205"/>
                <a:gd name="T37" fmla="*/ 11348826 h 485"/>
                <a:gd name="T38" fmla="*/ 2147483646 w 205"/>
                <a:gd name="T39" fmla="*/ 11094187 h 485"/>
                <a:gd name="T40" fmla="*/ 2147483646 w 205"/>
                <a:gd name="T41" fmla="*/ 10666952 h 485"/>
                <a:gd name="T42" fmla="*/ 2147483646 w 205"/>
                <a:gd name="T43" fmla="*/ 10474496 h 485"/>
                <a:gd name="T44" fmla="*/ 2147483646 w 205"/>
                <a:gd name="T45" fmla="*/ 10081760 h 485"/>
                <a:gd name="T46" fmla="*/ 2147483646 w 205"/>
                <a:gd name="T47" fmla="*/ 9797723 h 485"/>
                <a:gd name="T48" fmla="*/ 2147483646 w 205"/>
                <a:gd name="T49" fmla="*/ 9225740 h 485"/>
                <a:gd name="T50" fmla="*/ 2147483646 w 205"/>
                <a:gd name="T51" fmla="*/ 8938546 h 485"/>
                <a:gd name="T52" fmla="*/ 2147483646 w 205"/>
                <a:gd name="T53" fmla="*/ 8548181 h 485"/>
                <a:gd name="T54" fmla="*/ 2147483646 w 205"/>
                <a:gd name="T55" fmla="*/ 7880528 h 485"/>
                <a:gd name="T56" fmla="*/ 2147483646 w 205"/>
                <a:gd name="T57" fmla="*/ 7468835 h 485"/>
                <a:gd name="T58" fmla="*/ 2147483646 w 205"/>
                <a:gd name="T59" fmla="*/ 7026179 h 485"/>
                <a:gd name="T60" fmla="*/ 2147483646 w 205"/>
                <a:gd name="T61" fmla="*/ 6614567 h 485"/>
                <a:gd name="T62" fmla="*/ 2147483646 w 205"/>
                <a:gd name="T63" fmla="*/ 1586819 h 485"/>
                <a:gd name="T64" fmla="*/ 2147483646 w 205"/>
                <a:gd name="T65" fmla="*/ 1123733 h 485"/>
                <a:gd name="T66" fmla="*/ 2147483646 w 205"/>
                <a:gd name="T67" fmla="*/ 545172 h 485"/>
                <a:gd name="T68" fmla="*/ 2147483646 w 205"/>
                <a:gd name="T69" fmla="*/ 0 h 485"/>
                <a:gd name="T70" fmla="*/ 982331673 w 205"/>
                <a:gd name="T71" fmla="*/ 328906 h 485"/>
                <a:gd name="T72" fmla="*/ 1311478454 w 205"/>
                <a:gd name="T73" fmla="*/ 673887 h 485"/>
                <a:gd name="T74" fmla="*/ 1567045652 w 205"/>
                <a:gd name="T75" fmla="*/ 1008746 h 485"/>
                <a:gd name="T76" fmla="*/ 1687993036 w 205"/>
                <a:gd name="T77" fmla="*/ 1702001 h 485"/>
                <a:gd name="T78" fmla="*/ 1400750727 w 205"/>
                <a:gd name="T79" fmla="*/ 2312572 h 485"/>
                <a:gd name="T80" fmla="*/ 569430663 w 205"/>
                <a:gd name="T81" fmla="*/ 2607624 h 485"/>
                <a:gd name="T82" fmla="*/ 719008920 w 205"/>
                <a:gd name="T83" fmla="*/ 3289386 h 485"/>
                <a:gd name="T84" fmla="*/ 538874246 w 205"/>
                <a:gd name="T85" fmla="*/ 3903371 h 485"/>
                <a:gd name="T86" fmla="*/ 210235560 w 205"/>
                <a:gd name="T87" fmla="*/ 4346287 h 485"/>
                <a:gd name="T88" fmla="*/ 181518826 w 205"/>
                <a:gd name="T89" fmla="*/ 4732153 h 485"/>
                <a:gd name="T90" fmla="*/ 91204312 w 205"/>
                <a:gd name="T91" fmla="*/ 4824840 h 48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5"/>
                <a:gd name="T139" fmla="*/ 0 h 485"/>
                <a:gd name="T140" fmla="*/ 205 w 205"/>
                <a:gd name="T141" fmla="*/ 485 h 48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5" h="485">
                  <a:moveTo>
                    <a:pt x="3" y="201"/>
                  </a:moveTo>
                  <a:lnTo>
                    <a:pt x="1" y="207"/>
                  </a:lnTo>
                  <a:lnTo>
                    <a:pt x="0" y="212"/>
                  </a:lnTo>
                  <a:lnTo>
                    <a:pt x="0" y="223"/>
                  </a:lnTo>
                  <a:lnTo>
                    <a:pt x="2" y="235"/>
                  </a:lnTo>
                  <a:lnTo>
                    <a:pt x="3" y="237"/>
                  </a:lnTo>
                  <a:lnTo>
                    <a:pt x="6" y="248"/>
                  </a:lnTo>
                  <a:lnTo>
                    <a:pt x="8" y="253"/>
                  </a:lnTo>
                  <a:lnTo>
                    <a:pt x="9" y="259"/>
                  </a:lnTo>
                  <a:lnTo>
                    <a:pt x="15" y="264"/>
                  </a:lnTo>
                  <a:lnTo>
                    <a:pt x="19" y="271"/>
                  </a:lnTo>
                  <a:lnTo>
                    <a:pt x="23" y="275"/>
                  </a:lnTo>
                  <a:lnTo>
                    <a:pt x="25" y="280"/>
                  </a:lnTo>
                  <a:lnTo>
                    <a:pt x="35" y="288"/>
                  </a:lnTo>
                  <a:lnTo>
                    <a:pt x="39" y="292"/>
                  </a:lnTo>
                  <a:lnTo>
                    <a:pt x="42" y="297"/>
                  </a:lnTo>
                  <a:lnTo>
                    <a:pt x="46" y="321"/>
                  </a:lnTo>
                  <a:lnTo>
                    <a:pt x="49" y="327"/>
                  </a:lnTo>
                  <a:lnTo>
                    <a:pt x="54" y="325"/>
                  </a:lnTo>
                  <a:lnTo>
                    <a:pt x="56" y="320"/>
                  </a:lnTo>
                  <a:lnTo>
                    <a:pt x="58" y="320"/>
                  </a:lnTo>
                  <a:lnTo>
                    <a:pt x="62" y="321"/>
                  </a:lnTo>
                  <a:lnTo>
                    <a:pt x="66" y="323"/>
                  </a:lnTo>
                  <a:lnTo>
                    <a:pt x="74" y="329"/>
                  </a:lnTo>
                  <a:lnTo>
                    <a:pt x="74" y="332"/>
                  </a:lnTo>
                  <a:lnTo>
                    <a:pt x="71" y="339"/>
                  </a:lnTo>
                  <a:lnTo>
                    <a:pt x="72" y="348"/>
                  </a:lnTo>
                  <a:lnTo>
                    <a:pt x="69" y="356"/>
                  </a:lnTo>
                  <a:lnTo>
                    <a:pt x="67" y="367"/>
                  </a:lnTo>
                  <a:lnTo>
                    <a:pt x="64" y="372"/>
                  </a:lnTo>
                  <a:lnTo>
                    <a:pt x="64" y="377"/>
                  </a:lnTo>
                  <a:lnTo>
                    <a:pt x="65" y="383"/>
                  </a:lnTo>
                  <a:lnTo>
                    <a:pt x="72" y="393"/>
                  </a:lnTo>
                  <a:lnTo>
                    <a:pt x="85" y="405"/>
                  </a:lnTo>
                  <a:lnTo>
                    <a:pt x="87" y="405"/>
                  </a:lnTo>
                  <a:lnTo>
                    <a:pt x="88" y="412"/>
                  </a:lnTo>
                  <a:lnTo>
                    <a:pt x="92" y="409"/>
                  </a:lnTo>
                  <a:lnTo>
                    <a:pt x="99" y="415"/>
                  </a:lnTo>
                  <a:lnTo>
                    <a:pt x="102" y="421"/>
                  </a:lnTo>
                  <a:lnTo>
                    <a:pt x="106" y="424"/>
                  </a:lnTo>
                  <a:lnTo>
                    <a:pt x="110" y="427"/>
                  </a:lnTo>
                  <a:lnTo>
                    <a:pt x="111" y="439"/>
                  </a:lnTo>
                  <a:lnTo>
                    <a:pt x="116" y="449"/>
                  </a:lnTo>
                  <a:lnTo>
                    <a:pt x="115" y="456"/>
                  </a:lnTo>
                  <a:lnTo>
                    <a:pt x="112" y="461"/>
                  </a:lnTo>
                  <a:lnTo>
                    <a:pt x="117" y="472"/>
                  </a:lnTo>
                  <a:lnTo>
                    <a:pt x="124" y="484"/>
                  </a:lnTo>
                  <a:lnTo>
                    <a:pt x="128" y="481"/>
                  </a:lnTo>
                  <a:lnTo>
                    <a:pt x="134" y="485"/>
                  </a:lnTo>
                  <a:lnTo>
                    <a:pt x="131" y="481"/>
                  </a:lnTo>
                  <a:lnTo>
                    <a:pt x="131" y="476"/>
                  </a:lnTo>
                  <a:lnTo>
                    <a:pt x="137" y="465"/>
                  </a:lnTo>
                  <a:lnTo>
                    <a:pt x="141" y="464"/>
                  </a:lnTo>
                  <a:lnTo>
                    <a:pt x="146" y="464"/>
                  </a:lnTo>
                  <a:lnTo>
                    <a:pt x="150" y="467"/>
                  </a:lnTo>
                  <a:lnTo>
                    <a:pt x="158" y="471"/>
                  </a:lnTo>
                  <a:lnTo>
                    <a:pt x="161" y="473"/>
                  </a:lnTo>
                  <a:lnTo>
                    <a:pt x="165" y="475"/>
                  </a:lnTo>
                  <a:lnTo>
                    <a:pt x="168" y="468"/>
                  </a:lnTo>
                  <a:lnTo>
                    <a:pt x="167" y="463"/>
                  </a:lnTo>
                  <a:lnTo>
                    <a:pt x="164" y="457"/>
                  </a:lnTo>
                  <a:lnTo>
                    <a:pt x="163" y="451"/>
                  </a:lnTo>
                  <a:lnTo>
                    <a:pt x="164" y="445"/>
                  </a:lnTo>
                  <a:lnTo>
                    <a:pt x="168" y="444"/>
                  </a:lnTo>
                  <a:lnTo>
                    <a:pt x="173" y="440"/>
                  </a:lnTo>
                  <a:lnTo>
                    <a:pt x="181" y="437"/>
                  </a:lnTo>
                  <a:lnTo>
                    <a:pt x="184" y="432"/>
                  </a:lnTo>
                  <a:lnTo>
                    <a:pt x="180" y="427"/>
                  </a:lnTo>
                  <a:lnTo>
                    <a:pt x="180" y="420"/>
                  </a:lnTo>
                  <a:lnTo>
                    <a:pt x="182" y="415"/>
                  </a:lnTo>
                  <a:lnTo>
                    <a:pt x="184" y="409"/>
                  </a:lnTo>
                  <a:lnTo>
                    <a:pt x="184" y="408"/>
                  </a:lnTo>
                  <a:lnTo>
                    <a:pt x="181" y="401"/>
                  </a:lnTo>
                  <a:lnTo>
                    <a:pt x="183" y="396"/>
                  </a:lnTo>
                  <a:lnTo>
                    <a:pt x="184" y="385"/>
                  </a:lnTo>
                  <a:lnTo>
                    <a:pt x="186" y="375"/>
                  </a:lnTo>
                  <a:lnTo>
                    <a:pt x="185" y="373"/>
                  </a:lnTo>
                  <a:lnTo>
                    <a:pt x="186" y="367"/>
                  </a:lnTo>
                  <a:lnTo>
                    <a:pt x="189" y="363"/>
                  </a:lnTo>
                  <a:lnTo>
                    <a:pt x="193" y="357"/>
                  </a:lnTo>
                  <a:lnTo>
                    <a:pt x="198" y="345"/>
                  </a:lnTo>
                  <a:lnTo>
                    <a:pt x="198" y="340"/>
                  </a:lnTo>
                  <a:lnTo>
                    <a:pt x="203" y="329"/>
                  </a:lnTo>
                  <a:lnTo>
                    <a:pt x="204" y="328"/>
                  </a:lnTo>
                  <a:lnTo>
                    <a:pt x="205" y="321"/>
                  </a:lnTo>
                  <a:lnTo>
                    <a:pt x="202" y="311"/>
                  </a:lnTo>
                  <a:lnTo>
                    <a:pt x="203" y="305"/>
                  </a:lnTo>
                  <a:lnTo>
                    <a:pt x="199" y="300"/>
                  </a:lnTo>
                  <a:lnTo>
                    <a:pt x="196" y="293"/>
                  </a:lnTo>
                  <a:lnTo>
                    <a:pt x="195" y="287"/>
                  </a:lnTo>
                  <a:lnTo>
                    <a:pt x="198" y="281"/>
                  </a:lnTo>
                  <a:lnTo>
                    <a:pt x="196" y="276"/>
                  </a:lnTo>
                  <a:lnTo>
                    <a:pt x="200" y="269"/>
                  </a:lnTo>
                  <a:lnTo>
                    <a:pt x="186" y="68"/>
                  </a:lnTo>
                  <a:lnTo>
                    <a:pt x="186" y="66"/>
                  </a:lnTo>
                  <a:lnTo>
                    <a:pt x="181" y="58"/>
                  </a:lnTo>
                  <a:lnTo>
                    <a:pt x="180" y="52"/>
                  </a:lnTo>
                  <a:lnTo>
                    <a:pt x="178" y="47"/>
                  </a:lnTo>
                  <a:lnTo>
                    <a:pt x="176" y="38"/>
                  </a:lnTo>
                  <a:lnTo>
                    <a:pt x="172" y="34"/>
                  </a:lnTo>
                  <a:lnTo>
                    <a:pt x="168" y="23"/>
                  </a:lnTo>
                  <a:lnTo>
                    <a:pt x="167" y="18"/>
                  </a:lnTo>
                  <a:lnTo>
                    <a:pt x="168" y="6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08" y="7"/>
                  </a:lnTo>
                  <a:lnTo>
                    <a:pt x="33" y="14"/>
                  </a:lnTo>
                  <a:lnTo>
                    <a:pt x="32" y="15"/>
                  </a:lnTo>
                  <a:lnTo>
                    <a:pt x="36" y="19"/>
                  </a:lnTo>
                  <a:lnTo>
                    <a:pt x="44" y="28"/>
                  </a:lnTo>
                  <a:lnTo>
                    <a:pt x="45" y="35"/>
                  </a:lnTo>
                  <a:lnTo>
                    <a:pt x="49" y="39"/>
                  </a:lnTo>
                  <a:lnTo>
                    <a:pt x="53" y="42"/>
                  </a:lnTo>
                  <a:lnTo>
                    <a:pt x="57" y="47"/>
                  </a:lnTo>
                  <a:lnTo>
                    <a:pt x="59" y="54"/>
                  </a:lnTo>
                  <a:lnTo>
                    <a:pt x="57" y="71"/>
                  </a:lnTo>
                  <a:lnTo>
                    <a:pt x="52" y="80"/>
                  </a:lnTo>
                  <a:lnTo>
                    <a:pt x="51" y="92"/>
                  </a:lnTo>
                  <a:lnTo>
                    <a:pt x="47" y="96"/>
                  </a:lnTo>
                  <a:lnTo>
                    <a:pt x="38" y="101"/>
                  </a:lnTo>
                  <a:lnTo>
                    <a:pt x="34" y="105"/>
                  </a:lnTo>
                  <a:lnTo>
                    <a:pt x="19" y="109"/>
                  </a:lnTo>
                  <a:lnTo>
                    <a:pt x="17" y="115"/>
                  </a:lnTo>
                  <a:lnTo>
                    <a:pt x="16" y="127"/>
                  </a:lnTo>
                  <a:lnTo>
                    <a:pt x="24" y="137"/>
                  </a:lnTo>
                  <a:lnTo>
                    <a:pt x="24" y="149"/>
                  </a:lnTo>
                  <a:lnTo>
                    <a:pt x="18" y="160"/>
                  </a:lnTo>
                  <a:lnTo>
                    <a:pt x="18" y="163"/>
                  </a:lnTo>
                  <a:lnTo>
                    <a:pt x="18" y="169"/>
                  </a:lnTo>
                  <a:lnTo>
                    <a:pt x="16" y="175"/>
                  </a:lnTo>
                  <a:lnTo>
                    <a:pt x="7" y="181"/>
                  </a:lnTo>
                  <a:lnTo>
                    <a:pt x="3" y="187"/>
                  </a:lnTo>
                  <a:lnTo>
                    <a:pt x="6" y="192"/>
                  </a:lnTo>
                  <a:lnTo>
                    <a:pt x="6" y="197"/>
                  </a:lnTo>
                  <a:lnTo>
                    <a:pt x="3" y="201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IN">
              <a:extLst>
                <a:ext uri="{FF2B5EF4-FFF2-40B4-BE49-F238E27FC236}">
                  <a16:creationId xmlns:a16="http://schemas.microsoft.com/office/drawing/2014/main" id="{DAC553B2-A413-4346-AC0A-B83F60A30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1362"/>
              <a:ext cx="318" cy="546"/>
            </a:xfrm>
            <a:custGeom>
              <a:avLst/>
              <a:gdLst>
                <a:gd name="T0" fmla="*/ 270191707 w 158"/>
                <a:gd name="T1" fmla="*/ 8605988 h 365"/>
                <a:gd name="T2" fmla="*/ 309209144 w 158"/>
                <a:gd name="T3" fmla="*/ 8354038 h 365"/>
                <a:gd name="T4" fmla="*/ 784994818 w 158"/>
                <a:gd name="T5" fmla="*/ 8326084 h 365"/>
                <a:gd name="T6" fmla="*/ 978782732 w 158"/>
                <a:gd name="T7" fmla="*/ 8421736 h 365"/>
                <a:gd name="T8" fmla="*/ 1175594516 w 158"/>
                <a:gd name="T9" fmla="*/ 8308165 h 365"/>
                <a:gd name="T10" fmla="*/ 1812806531 w 158"/>
                <a:gd name="T11" fmla="*/ 8354038 h 365"/>
                <a:gd name="T12" fmla="*/ 2085380144 w 158"/>
                <a:gd name="T13" fmla="*/ 8354038 h 365"/>
                <a:gd name="T14" fmla="*/ 2147483646 w 158"/>
                <a:gd name="T15" fmla="*/ 8163988 h 365"/>
                <a:gd name="T16" fmla="*/ 2147483646 w 158"/>
                <a:gd name="T17" fmla="*/ 8015768 h 365"/>
                <a:gd name="T18" fmla="*/ 2147483646 w 158"/>
                <a:gd name="T19" fmla="*/ 8206738 h 365"/>
                <a:gd name="T20" fmla="*/ 2147483646 w 158"/>
                <a:gd name="T21" fmla="*/ 8137378 h 365"/>
                <a:gd name="T22" fmla="*/ 2147483646 w 158"/>
                <a:gd name="T23" fmla="*/ 7882925 h 365"/>
                <a:gd name="T24" fmla="*/ 2147483646 w 158"/>
                <a:gd name="T25" fmla="*/ 7664376 h 365"/>
                <a:gd name="T26" fmla="*/ 2147483646 w 158"/>
                <a:gd name="T27" fmla="*/ 7598848 h 365"/>
                <a:gd name="T28" fmla="*/ 2147483646 w 158"/>
                <a:gd name="T29" fmla="*/ 7845489 h 365"/>
                <a:gd name="T30" fmla="*/ 2147483646 w 158"/>
                <a:gd name="T31" fmla="*/ 7783196 h 365"/>
                <a:gd name="T32" fmla="*/ 2147483646 w 158"/>
                <a:gd name="T33" fmla="*/ 7502234 h 365"/>
                <a:gd name="T34" fmla="*/ 2147483646 w 158"/>
                <a:gd name="T35" fmla="*/ 7272795 h 365"/>
                <a:gd name="T36" fmla="*/ 2147483646 w 158"/>
                <a:gd name="T37" fmla="*/ 6887217 h 365"/>
                <a:gd name="T38" fmla="*/ 2147483646 w 158"/>
                <a:gd name="T39" fmla="*/ 6700896 h 365"/>
                <a:gd name="T40" fmla="*/ 2147483646 w 158"/>
                <a:gd name="T41" fmla="*/ 6416897 h 365"/>
                <a:gd name="T42" fmla="*/ 2147483646 w 158"/>
                <a:gd name="T43" fmla="*/ 6238316 h 365"/>
                <a:gd name="T44" fmla="*/ 2147483646 w 158"/>
                <a:gd name="T45" fmla="*/ 6322907 h 365"/>
                <a:gd name="T46" fmla="*/ 2147483646 w 158"/>
                <a:gd name="T47" fmla="*/ 6037411 h 365"/>
                <a:gd name="T48" fmla="*/ 2147483646 w 158"/>
                <a:gd name="T49" fmla="*/ 5763215 h 365"/>
                <a:gd name="T50" fmla="*/ 2147483646 w 158"/>
                <a:gd name="T51" fmla="*/ 5466720 h 365"/>
                <a:gd name="T52" fmla="*/ 2147483646 w 158"/>
                <a:gd name="T53" fmla="*/ 2001859 h 365"/>
                <a:gd name="T54" fmla="*/ 2147483646 w 158"/>
                <a:gd name="T55" fmla="*/ 0 h 365"/>
                <a:gd name="T56" fmla="*/ 1522733708 w 158"/>
                <a:gd name="T57" fmla="*/ 343244 h 365"/>
                <a:gd name="T58" fmla="*/ 1094490713 w 158"/>
                <a:gd name="T59" fmla="*/ 538830 h 365"/>
                <a:gd name="T60" fmla="*/ 622332328 w 158"/>
                <a:gd name="T61" fmla="*/ 724020 h 365"/>
                <a:gd name="T62" fmla="*/ 193787930 w 158"/>
                <a:gd name="T63" fmla="*/ 538830 h 365"/>
                <a:gd name="T64" fmla="*/ 737734429 w 158"/>
                <a:gd name="T65" fmla="*/ 5330402 h 365"/>
                <a:gd name="T66" fmla="*/ 660079777 w 158"/>
                <a:gd name="T67" fmla="*/ 5613254 h 365"/>
                <a:gd name="T68" fmla="*/ 584100420 w 158"/>
                <a:gd name="T69" fmla="*/ 5889696 h 365"/>
                <a:gd name="T70" fmla="*/ 862223473 w 158"/>
                <a:gd name="T71" fmla="*/ 6178409 h 365"/>
                <a:gd name="T72" fmla="*/ 938486730 w 158"/>
                <a:gd name="T73" fmla="*/ 6550187 h 365"/>
                <a:gd name="T74" fmla="*/ 862223473 w 158"/>
                <a:gd name="T75" fmla="*/ 6742707 h 365"/>
                <a:gd name="T76" fmla="*/ 660079777 w 158"/>
                <a:gd name="T77" fmla="*/ 7120417 h 365"/>
                <a:gd name="T78" fmla="*/ 309209144 w 158"/>
                <a:gd name="T79" fmla="*/ 7557558 h 365"/>
                <a:gd name="T80" fmla="*/ 153632216 w 158"/>
                <a:gd name="T81" fmla="*/ 7783196 h 365"/>
                <a:gd name="T82" fmla="*/ 115111321 w 158"/>
                <a:gd name="T83" fmla="*/ 8070083 h 365"/>
                <a:gd name="T84" fmla="*/ 76332988 w 158"/>
                <a:gd name="T85" fmla="*/ 8326084 h 365"/>
                <a:gd name="T86" fmla="*/ 115111321 w 158"/>
                <a:gd name="T87" fmla="*/ 8605988 h 365"/>
                <a:gd name="T88" fmla="*/ 115111321 w 158"/>
                <a:gd name="T89" fmla="*/ 8605988 h 3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8"/>
                <a:gd name="T136" fmla="*/ 0 h 365"/>
                <a:gd name="T137" fmla="*/ 158 w 158"/>
                <a:gd name="T138" fmla="*/ 365 h 3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8" h="365">
                  <a:moveTo>
                    <a:pt x="3" y="365"/>
                  </a:moveTo>
                  <a:lnTo>
                    <a:pt x="7" y="365"/>
                  </a:lnTo>
                  <a:lnTo>
                    <a:pt x="10" y="360"/>
                  </a:lnTo>
                  <a:lnTo>
                    <a:pt x="8" y="354"/>
                  </a:lnTo>
                  <a:lnTo>
                    <a:pt x="16" y="357"/>
                  </a:lnTo>
                  <a:lnTo>
                    <a:pt x="20" y="353"/>
                  </a:lnTo>
                  <a:lnTo>
                    <a:pt x="21" y="360"/>
                  </a:lnTo>
                  <a:lnTo>
                    <a:pt x="25" y="357"/>
                  </a:lnTo>
                  <a:lnTo>
                    <a:pt x="24" y="352"/>
                  </a:lnTo>
                  <a:lnTo>
                    <a:pt x="30" y="352"/>
                  </a:lnTo>
                  <a:lnTo>
                    <a:pt x="34" y="349"/>
                  </a:lnTo>
                  <a:lnTo>
                    <a:pt x="46" y="354"/>
                  </a:lnTo>
                  <a:lnTo>
                    <a:pt x="50" y="360"/>
                  </a:lnTo>
                  <a:lnTo>
                    <a:pt x="53" y="354"/>
                  </a:lnTo>
                  <a:lnTo>
                    <a:pt x="53" y="352"/>
                  </a:lnTo>
                  <a:lnTo>
                    <a:pt x="56" y="346"/>
                  </a:lnTo>
                  <a:lnTo>
                    <a:pt x="60" y="345"/>
                  </a:lnTo>
                  <a:lnTo>
                    <a:pt x="63" y="340"/>
                  </a:lnTo>
                  <a:lnTo>
                    <a:pt x="66" y="346"/>
                  </a:lnTo>
                  <a:lnTo>
                    <a:pt x="70" y="348"/>
                  </a:lnTo>
                  <a:lnTo>
                    <a:pt x="75" y="350"/>
                  </a:lnTo>
                  <a:lnTo>
                    <a:pt x="75" y="345"/>
                  </a:lnTo>
                  <a:lnTo>
                    <a:pt x="79" y="340"/>
                  </a:lnTo>
                  <a:lnTo>
                    <a:pt x="78" y="334"/>
                  </a:lnTo>
                  <a:lnTo>
                    <a:pt x="81" y="329"/>
                  </a:lnTo>
                  <a:lnTo>
                    <a:pt x="86" y="325"/>
                  </a:lnTo>
                  <a:lnTo>
                    <a:pt x="84" y="320"/>
                  </a:lnTo>
                  <a:lnTo>
                    <a:pt x="88" y="322"/>
                  </a:lnTo>
                  <a:lnTo>
                    <a:pt x="91" y="330"/>
                  </a:lnTo>
                  <a:lnTo>
                    <a:pt x="95" y="333"/>
                  </a:lnTo>
                  <a:lnTo>
                    <a:pt x="104" y="334"/>
                  </a:lnTo>
                  <a:lnTo>
                    <a:pt x="108" y="330"/>
                  </a:lnTo>
                  <a:lnTo>
                    <a:pt x="109" y="325"/>
                  </a:lnTo>
                  <a:lnTo>
                    <a:pt x="108" y="318"/>
                  </a:lnTo>
                  <a:lnTo>
                    <a:pt x="111" y="308"/>
                  </a:lnTo>
                  <a:lnTo>
                    <a:pt x="115" y="308"/>
                  </a:lnTo>
                  <a:lnTo>
                    <a:pt x="119" y="304"/>
                  </a:lnTo>
                  <a:lnTo>
                    <a:pt x="121" y="292"/>
                  </a:lnTo>
                  <a:lnTo>
                    <a:pt x="125" y="289"/>
                  </a:lnTo>
                  <a:lnTo>
                    <a:pt x="128" y="284"/>
                  </a:lnTo>
                  <a:lnTo>
                    <a:pt x="129" y="278"/>
                  </a:lnTo>
                  <a:lnTo>
                    <a:pt x="128" y="272"/>
                  </a:lnTo>
                  <a:lnTo>
                    <a:pt x="127" y="266"/>
                  </a:lnTo>
                  <a:lnTo>
                    <a:pt x="131" y="265"/>
                  </a:lnTo>
                  <a:lnTo>
                    <a:pt x="135" y="264"/>
                  </a:lnTo>
                  <a:lnTo>
                    <a:pt x="140" y="268"/>
                  </a:lnTo>
                  <a:lnTo>
                    <a:pt x="148" y="258"/>
                  </a:lnTo>
                  <a:lnTo>
                    <a:pt x="157" y="256"/>
                  </a:lnTo>
                  <a:lnTo>
                    <a:pt x="158" y="250"/>
                  </a:lnTo>
                  <a:lnTo>
                    <a:pt x="154" y="245"/>
                  </a:lnTo>
                  <a:lnTo>
                    <a:pt x="155" y="240"/>
                  </a:lnTo>
                  <a:lnTo>
                    <a:pt x="152" y="232"/>
                  </a:lnTo>
                  <a:lnTo>
                    <a:pt x="154" y="229"/>
                  </a:lnTo>
                  <a:lnTo>
                    <a:pt x="142" y="85"/>
                  </a:lnTo>
                  <a:lnTo>
                    <a:pt x="134" y="5"/>
                  </a:lnTo>
                  <a:lnTo>
                    <a:pt x="130" y="0"/>
                  </a:lnTo>
                  <a:lnTo>
                    <a:pt x="62" y="12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28" y="23"/>
                  </a:lnTo>
                  <a:lnTo>
                    <a:pt x="20" y="28"/>
                  </a:lnTo>
                  <a:lnTo>
                    <a:pt x="16" y="31"/>
                  </a:lnTo>
                  <a:lnTo>
                    <a:pt x="10" y="28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19" y="226"/>
                  </a:lnTo>
                  <a:lnTo>
                    <a:pt x="15" y="233"/>
                  </a:lnTo>
                  <a:lnTo>
                    <a:pt x="17" y="238"/>
                  </a:lnTo>
                  <a:lnTo>
                    <a:pt x="14" y="244"/>
                  </a:lnTo>
                  <a:lnTo>
                    <a:pt x="15" y="250"/>
                  </a:lnTo>
                  <a:lnTo>
                    <a:pt x="18" y="257"/>
                  </a:lnTo>
                  <a:lnTo>
                    <a:pt x="22" y="262"/>
                  </a:lnTo>
                  <a:lnTo>
                    <a:pt x="21" y="268"/>
                  </a:lnTo>
                  <a:lnTo>
                    <a:pt x="24" y="278"/>
                  </a:lnTo>
                  <a:lnTo>
                    <a:pt x="23" y="285"/>
                  </a:lnTo>
                  <a:lnTo>
                    <a:pt x="22" y="286"/>
                  </a:lnTo>
                  <a:lnTo>
                    <a:pt x="17" y="297"/>
                  </a:lnTo>
                  <a:lnTo>
                    <a:pt x="17" y="302"/>
                  </a:lnTo>
                  <a:lnTo>
                    <a:pt x="12" y="314"/>
                  </a:lnTo>
                  <a:lnTo>
                    <a:pt x="8" y="320"/>
                  </a:lnTo>
                  <a:lnTo>
                    <a:pt x="5" y="324"/>
                  </a:lnTo>
                  <a:lnTo>
                    <a:pt x="4" y="330"/>
                  </a:lnTo>
                  <a:lnTo>
                    <a:pt x="5" y="332"/>
                  </a:lnTo>
                  <a:lnTo>
                    <a:pt x="3" y="342"/>
                  </a:lnTo>
                  <a:lnTo>
                    <a:pt x="2" y="353"/>
                  </a:lnTo>
                  <a:lnTo>
                    <a:pt x="0" y="358"/>
                  </a:lnTo>
                  <a:lnTo>
                    <a:pt x="3" y="365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H">
              <a:extLst>
                <a:ext uri="{FF2B5EF4-FFF2-40B4-BE49-F238E27FC236}">
                  <a16:creationId xmlns:a16="http://schemas.microsoft.com/office/drawing/2014/main" id="{CF200917-7017-4624-BB82-26C7CB979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1272"/>
              <a:ext cx="432" cy="492"/>
            </a:xfrm>
            <a:custGeom>
              <a:avLst/>
              <a:gdLst>
                <a:gd name="T0" fmla="*/ 297864653 w 215"/>
                <a:gd name="T1" fmla="*/ 3679397 h 328"/>
                <a:gd name="T2" fmla="*/ 971272914 w 215"/>
                <a:gd name="T3" fmla="*/ 7209518 h 328"/>
                <a:gd name="T4" fmla="*/ 1389777439 w 215"/>
                <a:gd name="T5" fmla="*/ 7230492 h 328"/>
                <a:gd name="T6" fmla="*/ 1839831527 w 215"/>
                <a:gd name="T7" fmla="*/ 7540641 h 328"/>
                <a:gd name="T8" fmla="*/ 2147483646 w 215"/>
                <a:gd name="T9" fmla="*/ 7838964 h 328"/>
                <a:gd name="T10" fmla="*/ 2147483646 w 215"/>
                <a:gd name="T11" fmla="*/ 7838964 h 328"/>
                <a:gd name="T12" fmla="*/ 2147483646 w 215"/>
                <a:gd name="T13" fmla="*/ 8039642 h 328"/>
                <a:gd name="T14" fmla="*/ 2147483646 w 215"/>
                <a:gd name="T15" fmla="*/ 7919018 h 328"/>
                <a:gd name="T16" fmla="*/ 2147483646 w 215"/>
                <a:gd name="T17" fmla="*/ 8039642 h 328"/>
                <a:gd name="T18" fmla="*/ 2147483646 w 215"/>
                <a:gd name="T19" fmla="*/ 7988774 h 328"/>
                <a:gd name="T20" fmla="*/ 2147483646 w 215"/>
                <a:gd name="T21" fmla="*/ 7720203 h 328"/>
                <a:gd name="T22" fmla="*/ 2147483646 w 215"/>
                <a:gd name="T23" fmla="*/ 7882128 h 328"/>
                <a:gd name="T24" fmla="*/ 2147483646 w 215"/>
                <a:gd name="T25" fmla="*/ 8019837 h 328"/>
                <a:gd name="T26" fmla="*/ 2147483646 w 215"/>
                <a:gd name="T27" fmla="*/ 8287709 h 328"/>
                <a:gd name="T28" fmla="*/ 2147483646 w 215"/>
                <a:gd name="T29" fmla="*/ 8241021 h 328"/>
                <a:gd name="T30" fmla="*/ 2147483646 w 215"/>
                <a:gd name="T31" fmla="*/ 8039642 h 328"/>
                <a:gd name="T32" fmla="*/ 2147483646 w 215"/>
                <a:gd name="T33" fmla="*/ 7782164 h 328"/>
                <a:gd name="T34" fmla="*/ 2147483646 w 215"/>
                <a:gd name="T35" fmla="*/ 7434431 h 328"/>
                <a:gd name="T36" fmla="*/ 2147483646 w 215"/>
                <a:gd name="T37" fmla="*/ 7230492 h 328"/>
                <a:gd name="T38" fmla="*/ 2147483646 w 215"/>
                <a:gd name="T39" fmla="*/ 6975477 h 328"/>
                <a:gd name="T40" fmla="*/ 2147483646 w 215"/>
                <a:gd name="T41" fmla="*/ 6871581 h 328"/>
                <a:gd name="T42" fmla="*/ 2147483646 w 215"/>
                <a:gd name="T43" fmla="*/ 6930873 h 328"/>
                <a:gd name="T44" fmla="*/ 2147483646 w 215"/>
                <a:gd name="T45" fmla="*/ 6671856 h 328"/>
                <a:gd name="T46" fmla="*/ 2147483646 w 215"/>
                <a:gd name="T47" fmla="*/ 6372309 h 328"/>
                <a:gd name="T48" fmla="*/ 2147483646 w 215"/>
                <a:gd name="T49" fmla="*/ 6124239 h 328"/>
                <a:gd name="T50" fmla="*/ 2147483646 w 215"/>
                <a:gd name="T51" fmla="*/ 5817104 h 328"/>
                <a:gd name="T52" fmla="*/ 2147483646 w 215"/>
                <a:gd name="T53" fmla="*/ 5657634 h 328"/>
                <a:gd name="T54" fmla="*/ 2147483646 w 215"/>
                <a:gd name="T55" fmla="*/ 5208521 h 328"/>
                <a:gd name="T56" fmla="*/ 2147483646 w 215"/>
                <a:gd name="T57" fmla="*/ 4806345 h 328"/>
                <a:gd name="T58" fmla="*/ 2147483646 w 215"/>
                <a:gd name="T59" fmla="*/ 4549445 h 328"/>
                <a:gd name="T60" fmla="*/ 2147483646 w 215"/>
                <a:gd name="T61" fmla="*/ 4350855 h 328"/>
                <a:gd name="T62" fmla="*/ 2147483646 w 215"/>
                <a:gd name="T63" fmla="*/ 3798981 h 328"/>
                <a:gd name="T64" fmla="*/ 2147483646 w 215"/>
                <a:gd name="T65" fmla="*/ 3233298 h 328"/>
                <a:gd name="T66" fmla="*/ 2147483646 w 215"/>
                <a:gd name="T67" fmla="*/ 2965269 h 328"/>
                <a:gd name="T68" fmla="*/ 2147483646 w 215"/>
                <a:gd name="T69" fmla="*/ 2891241 h 328"/>
                <a:gd name="T70" fmla="*/ 2147483646 w 215"/>
                <a:gd name="T71" fmla="*/ 0 h 328"/>
                <a:gd name="T72" fmla="*/ 2147483646 w 215"/>
                <a:gd name="T73" fmla="*/ 699912 h 328"/>
                <a:gd name="T74" fmla="*/ 2147483646 w 215"/>
                <a:gd name="T75" fmla="*/ 945804 h 328"/>
                <a:gd name="T76" fmla="*/ 2147483646 w 215"/>
                <a:gd name="T77" fmla="*/ 1409340 h 328"/>
                <a:gd name="T78" fmla="*/ 2147483646 w 215"/>
                <a:gd name="T79" fmla="*/ 1418706 h 328"/>
                <a:gd name="T80" fmla="*/ 2147483646 w 215"/>
                <a:gd name="T81" fmla="*/ 1617380 h 328"/>
                <a:gd name="T82" fmla="*/ 2147483646 w 215"/>
                <a:gd name="T83" fmla="*/ 1814589 h 328"/>
                <a:gd name="T84" fmla="*/ 2147483646 w 215"/>
                <a:gd name="T85" fmla="*/ 1707953 h 328"/>
                <a:gd name="T86" fmla="*/ 2147483646 w 215"/>
                <a:gd name="T87" fmla="*/ 1823229 h 328"/>
                <a:gd name="T88" fmla="*/ 2147483646 w 215"/>
                <a:gd name="T89" fmla="*/ 1657673 h 328"/>
                <a:gd name="T90" fmla="*/ 2147483646 w 215"/>
                <a:gd name="T91" fmla="*/ 1507964 h 328"/>
                <a:gd name="T92" fmla="*/ 2147483646 w 215"/>
                <a:gd name="T93" fmla="*/ 1614249 h 328"/>
                <a:gd name="T94" fmla="*/ 2147483646 w 215"/>
                <a:gd name="T95" fmla="*/ 1418706 h 328"/>
                <a:gd name="T96" fmla="*/ 2147483646 w 215"/>
                <a:gd name="T97" fmla="*/ 1317897 h 328"/>
                <a:gd name="T98" fmla="*/ 1653158212 w 215"/>
                <a:gd name="T99" fmla="*/ 1418706 h 328"/>
                <a:gd name="T100" fmla="*/ 0 w 215"/>
                <a:gd name="T101" fmla="*/ 1657673 h 3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5"/>
                <a:gd name="T154" fmla="*/ 0 h 328"/>
                <a:gd name="T155" fmla="*/ 215 w 215"/>
                <a:gd name="T156" fmla="*/ 328 h 32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5" h="328">
                  <a:moveTo>
                    <a:pt x="0" y="65"/>
                  </a:moveTo>
                  <a:lnTo>
                    <a:pt x="8" y="145"/>
                  </a:lnTo>
                  <a:lnTo>
                    <a:pt x="20" y="289"/>
                  </a:lnTo>
                  <a:lnTo>
                    <a:pt x="26" y="285"/>
                  </a:lnTo>
                  <a:lnTo>
                    <a:pt x="30" y="289"/>
                  </a:lnTo>
                  <a:lnTo>
                    <a:pt x="37" y="286"/>
                  </a:lnTo>
                  <a:lnTo>
                    <a:pt x="47" y="292"/>
                  </a:lnTo>
                  <a:lnTo>
                    <a:pt x="49" y="298"/>
                  </a:lnTo>
                  <a:lnTo>
                    <a:pt x="55" y="309"/>
                  </a:lnTo>
                  <a:lnTo>
                    <a:pt x="60" y="310"/>
                  </a:lnTo>
                  <a:lnTo>
                    <a:pt x="68" y="309"/>
                  </a:lnTo>
                  <a:lnTo>
                    <a:pt x="71" y="310"/>
                  </a:lnTo>
                  <a:lnTo>
                    <a:pt x="79" y="318"/>
                  </a:lnTo>
                  <a:lnTo>
                    <a:pt x="83" y="318"/>
                  </a:lnTo>
                  <a:lnTo>
                    <a:pt x="86" y="313"/>
                  </a:lnTo>
                  <a:lnTo>
                    <a:pt x="90" y="313"/>
                  </a:lnTo>
                  <a:lnTo>
                    <a:pt x="95" y="313"/>
                  </a:lnTo>
                  <a:lnTo>
                    <a:pt x="99" y="318"/>
                  </a:lnTo>
                  <a:lnTo>
                    <a:pt x="103" y="316"/>
                  </a:lnTo>
                  <a:lnTo>
                    <a:pt x="107" y="316"/>
                  </a:lnTo>
                  <a:lnTo>
                    <a:pt x="110" y="310"/>
                  </a:lnTo>
                  <a:lnTo>
                    <a:pt x="114" y="305"/>
                  </a:lnTo>
                  <a:lnTo>
                    <a:pt x="119" y="302"/>
                  </a:lnTo>
                  <a:lnTo>
                    <a:pt x="122" y="312"/>
                  </a:lnTo>
                  <a:lnTo>
                    <a:pt x="126" y="317"/>
                  </a:lnTo>
                  <a:lnTo>
                    <a:pt x="130" y="317"/>
                  </a:lnTo>
                  <a:lnTo>
                    <a:pt x="134" y="322"/>
                  </a:lnTo>
                  <a:lnTo>
                    <a:pt x="137" y="328"/>
                  </a:lnTo>
                  <a:lnTo>
                    <a:pt x="138" y="328"/>
                  </a:lnTo>
                  <a:lnTo>
                    <a:pt x="142" y="326"/>
                  </a:lnTo>
                  <a:lnTo>
                    <a:pt x="148" y="324"/>
                  </a:lnTo>
                  <a:lnTo>
                    <a:pt x="151" y="318"/>
                  </a:lnTo>
                  <a:lnTo>
                    <a:pt x="151" y="312"/>
                  </a:lnTo>
                  <a:lnTo>
                    <a:pt x="155" y="308"/>
                  </a:lnTo>
                  <a:lnTo>
                    <a:pt x="154" y="297"/>
                  </a:lnTo>
                  <a:lnTo>
                    <a:pt x="153" y="294"/>
                  </a:lnTo>
                  <a:lnTo>
                    <a:pt x="154" y="289"/>
                  </a:lnTo>
                  <a:lnTo>
                    <a:pt x="155" y="286"/>
                  </a:lnTo>
                  <a:lnTo>
                    <a:pt x="155" y="281"/>
                  </a:lnTo>
                  <a:lnTo>
                    <a:pt x="157" y="276"/>
                  </a:lnTo>
                  <a:lnTo>
                    <a:pt x="160" y="269"/>
                  </a:lnTo>
                  <a:lnTo>
                    <a:pt x="163" y="272"/>
                  </a:lnTo>
                  <a:lnTo>
                    <a:pt x="168" y="280"/>
                  </a:lnTo>
                  <a:lnTo>
                    <a:pt x="169" y="274"/>
                  </a:lnTo>
                  <a:lnTo>
                    <a:pt x="172" y="269"/>
                  </a:lnTo>
                  <a:lnTo>
                    <a:pt x="169" y="264"/>
                  </a:lnTo>
                  <a:lnTo>
                    <a:pt x="171" y="258"/>
                  </a:lnTo>
                  <a:lnTo>
                    <a:pt x="171" y="252"/>
                  </a:lnTo>
                  <a:lnTo>
                    <a:pt x="173" y="246"/>
                  </a:lnTo>
                  <a:lnTo>
                    <a:pt x="179" y="242"/>
                  </a:lnTo>
                  <a:lnTo>
                    <a:pt x="179" y="237"/>
                  </a:lnTo>
                  <a:lnTo>
                    <a:pt x="183" y="230"/>
                  </a:lnTo>
                  <a:lnTo>
                    <a:pt x="190" y="234"/>
                  </a:lnTo>
                  <a:lnTo>
                    <a:pt x="198" y="224"/>
                  </a:lnTo>
                  <a:lnTo>
                    <a:pt x="203" y="213"/>
                  </a:lnTo>
                  <a:lnTo>
                    <a:pt x="208" y="206"/>
                  </a:lnTo>
                  <a:lnTo>
                    <a:pt x="210" y="196"/>
                  </a:lnTo>
                  <a:lnTo>
                    <a:pt x="209" y="190"/>
                  </a:lnTo>
                  <a:lnTo>
                    <a:pt x="210" y="185"/>
                  </a:lnTo>
                  <a:lnTo>
                    <a:pt x="209" y="180"/>
                  </a:lnTo>
                  <a:lnTo>
                    <a:pt x="211" y="180"/>
                  </a:lnTo>
                  <a:lnTo>
                    <a:pt x="212" y="172"/>
                  </a:lnTo>
                  <a:lnTo>
                    <a:pt x="211" y="166"/>
                  </a:lnTo>
                  <a:lnTo>
                    <a:pt x="213" y="150"/>
                  </a:lnTo>
                  <a:lnTo>
                    <a:pt x="215" y="144"/>
                  </a:lnTo>
                  <a:lnTo>
                    <a:pt x="212" y="128"/>
                  </a:lnTo>
                  <a:lnTo>
                    <a:pt x="209" y="122"/>
                  </a:lnTo>
                  <a:lnTo>
                    <a:pt x="210" y="117"/>
                  </a:lnTo>
                  <a:lnTo>
                    <a:pt x="212" y="117"/>
                  </a:lnTo>
                  <a:lnTo>
                    <a:pt x="215" y="114"/>
                  </a:lnTo>
                  <a:lnTo>
                    <a:pt x="201" y="4"/>
                  </a:lnTo>
                  <a:lnTo>
                    <a:pt x="200" y="0"/>
                  </a:lnTo>
                  <a:lnTo>
                    <a:pt x="176" y="20"/>
                  </a:lnTo>
                  <a:lnTo>
                    <a:pt x="167" y="27"/>
                  </a:lnTo>
                  <a:lnTo>
                    <a:pt x="163" y="32"/>
                  </a:lnTo>
                  <a:lnTo>
                    <a:pt x="160" y="37"/>
                  </a:lnTo>
                  <a:lnTo>
                    <a:pt x="156" y="45"/>
                  </a:lnTo>
                  <a:lnTo>
                    <a:pt x="148" y="55"/>
                  </a:lnTo>
                  <a:lnTo>
                    <a:pt x="139" y="56"/>
                  </a:lnTo>
                  <a:lnTo>
                    <a:pt x="135" y="56"/>
                  </a:lnTo>
                  <a:lnTo>
                    <a:pt x="126" y="61"/>
                  </a:lnTo>
                  <a:lnTo>
                    <a:pt x="122" y="64"/>
                  </a:lnTo>
                  <a:lnTo>
                    <a:pt x="118" y="67"/>
                  </a:lnTo>
                  <a:lnTo>
                    <a:pt x="114" y="71"/>
                  </a:lnTo>
                  <a:lnTo>
                    <a:pt x="110" y="69"/>
                  </a:lnTo>
                  <a:lnTo>
                    <a:pt x="105" y="67"/>
                  </a:lnTo>
                  <a:lnTo>
                    <a:pt x="97" y="67"/>
                  </a:lnTo>
                  <a:lnTo>
                    <a:pt x="93" y="72"/>
                  </a:lnTo>
                  <a:lnTo>
                    <a:pt x="89" y="71"/>
                  </a:lnTo>
                  <a:lnTo>
                    <a:pt x="93" y="65"/>
                  </a:lnTo>
                  <a:lnTo>
                    <a:pt x="99" y="64"/>
                  </a:lnTo>
                  <a:lnTo>
                    <a:pt x="96" y="59"/>
                  </a:lnTo>
                  <a:lnTo>
                    <a:pt x="92" y="64"/>
                  </a:lnTo>
                  <a:lnTo>
                    <a:pt x="87" y="63"/>
                  </a:lnTo>
                  <a:lnTo>
                    <a:pt x="83" y="59"/>
                  </a:lnTo>
                  <a:lnTo>
                    <a:pt x="77" y="56"/>
                  </a:lnTo>
                  <a:lnTo>
                    <a:pt x="73" y="53"/>
                  </a:lnTo>
                  <a:lnTo>
                    <a:pt x="65" y="52"/>
                  </a:lnTo>
                  <a:lnTo>
                    <a:pt x="63" y="51"/>
                  </a:lnTo>
                  <a:lnTo>
                    <a:pt x="44" y="56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80"/>
            </a:solidFill>
            <a:ln w="9525" cap="flat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Text Box 4">
            <a:extLst>
              <a:ext uri="{FF2B5EF4-FFF2-40B4-BE49-F238E27FC236}">
                <a16:creationId xmlns:a16="http://schemas.microsoft.com/office/drawing/2014/main" id="{4644BD71-4AD9-4DCC-99E1-C1BFBFC5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905000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E536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~ 46.2 Million people.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E536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1/7 of U.S . population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96915F-6084-4F00-8EC0-44E5F1BEDE63}"/>
              </a:ext>
            </a:extLst>
          </p:cNvPr>
          <p:cNvSpPr txBox="1"/>
          <p:nvPr/>
        </p:nvSpPr>
        <p:spPr>
          <a:xfrm>
            <a:off x="2594364" y="361950"/>
            <a:ext cx="56451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MCE Country</a:t>
            </a:r>
          </a:p>
        </p:txBody>
      </p:sp>
    </p:spTree>
    <p:extLst>
      <p:ext uri="{BB962C8B-B14F-4D97-AF65-F5344CB8AC3E}">
        <p14:creationId xmlns:p14="http://schemas.microsoft.com/office/powerpoint/2010/main" val="260367870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7363554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i="1" dirty="0"/>
              <a:t>Assess for Specific Profiles</a:t>
            </a:r>
          </a:p>
          <a:p>
            <a:endParaRPr lang="en-US" sz="3200" b="1" i="1" dirty="0"/>
          </a:p>
          <a:p>
            <a:pPr marL="514350" indent="-514350">
              <a:buAutoNum type="alphaUcPeriod"/>
            </a:pPr>
            <a:r>
              <a:rPr lang="en-US" sz="3200" dirty="0"/>
              <a:t>Geographic / Demographic Profile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fields are open?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Who lives there?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Is the field option growing / static / in</a:t>
            </a:r>
          </a:p>
          <a:p>
            <a:pPr lvl="1"/>
            <a:r>
              <a:rPr lang="en-US" sz="3200" dirty="0"/>
              <a:t>	decline?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Is the field rural / suburban / urban?</a:t>
            </a:r>
          </a:p>
        </p:txBody>
      </p:sp>
    </p:spTree>
    <p:extLst>
      <p:ext uri="{BB962C8B-B14F-4D97-AF65-F5344CB8AC3E}">
        <p14:creationId xmlns:p14="http://schemas.microsoft.com/office/powerpoint/2010/main" val="40029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5A6EA2-2934-41CF-8C5B-6CA613A85CEA}"/>
              </a:ext>
            </a:extLst>
          </p:cNvPr>
          <p:cNvSpPr/>
          <p:nvPr/>
        </p:nvSpPr>
        <p:spPr>
          <a:xfrm>
            <a:off x="533235" y="575268"/>
            <a:ext cx="8652433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i="1" dirty="0"/>
              <a:t>Assess for Specific Profiles</a:t>
            </a:r>
          </a:p>
          <a:p>
            <a:endParaRPr lang="en-US" sz="3200" b="1" i="1" dirty="0"/>
          </a:p>
          <a:p>
            <a:r>
              <a:rPr lang="en-US" sz="3200" dirty="0"/>
              <a:t>B. 	 Area Spiritual / Religious Profile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is the religious representation?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is the degree of religious commitment?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Ratio of biblical witness v. the population</a:t>
            </a:r>
          </a:p>
          <a:p>
            <a:pPr lvl="1"/>
            <a:r>
              <a:rPr lang="en-US" sz="3200" dirty="0"/>
              <a:t>	statistic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How much IFCA doctrine / values present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How much Gospel accuracy / activity is</a:t>
            </a:r>
          </a:p>
          <a:p>
            <a:pPr lvl="2"/>
            <a:r>
              <a:rPr lang="en-US" sz="3200" dirty="0"/>
              <a:t>	evident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What is the level of healthy spiritual</a:t>
            </a:r>
          </a:p>
          <a:p>
            <a:pPr lvl="3"/>
            <a:r>
              <a:rPr lang="en-US" sz="3200" dirty="0"/>
              <a:t>character of testimony? </a:t>
            </a:r>
          </a:p>
        </p:txBody>
      </p:sp>
    </p:spTree>
    <p:extLst>
      <p:ext uri="{BB962C8B-B14F-4D97-AF65-F5344CB8AC3E}">
        <p14:creationId xmlns:p14="http://schemas.microsoft.com/office/powerpoint/2010/main" val="421692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198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Berlin Sans FB Demi</vt:lpstr>
      <vt:lpstr>Calibri</vt:lpstr>
      <vt:lpstr>Calibri Light</vt:lpstr>
      <vt:lpstr>Californian FB</vt:lpstr>
      <vt:lpstr>Courier New</vt:lpstr>
      <vt:lpstr>Wingdings</vt:lpstr>
      <vt:lpstr>Office Theme</vt:lpstr>
      <vt:lpstr>Selecting a Target Area</vt:lpstr>
      <vt:lpstr>The Shape of MCESP</vt:lpstr>
      <vt:lpstr>PowerPoint Presentation</vt:lpstr>
      <vt:lpstr>Viability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Vosburgh</dc:creator>
  <cp:lastModifiedBy>Henry Vosburgh</cp:lastModifiedBy>
  <cp:revision>12</cp:revision>
  <dcterms:created xsi:type="dcterms:W3CDTF">2018-06-16T14:15:13Z</dcterms:created>
  <dcterms:modified xsi:type="dcterms:W3CDTF">2018-06-19T16:34:28Z</dcterms:modified>
</cp:coreProperties>
</file>